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527" r:id="rId5"/>
    <p:sldId id="510" r:id="rId6"/>
    <p:sldId id="503" r:id="rId7"/>
    <p:sldId id="512" r:id="rId8"/>
    <p:sldId id="511" r:id="rId9"/>
    <p:sldId id="513" r:id="rId10"/>
    <p:sldId id="514" r:id="rId11"/>
    <p:sldId id="515" r:id="rId12"/>
    <p:sldId id="517" r:id="rId13"/>
    <p:sldId id="518" r:id="rId14"/>
    <p:sldId id="519" r:id="rId15"/>
    <p:sldId id="520" r:id="rId16"/>
    <p:sldId id="526" r:id="rId17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jzen_a" initials="h" lastIdx="13" clrIdx="0"/>
  <p:cmAuthor id="1" name="HIJZEN Alexander" initials="HA" lastIdx="2" clrIdx="1"/>
  <p:cmAuthor id="2" name="Alex" initials="A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F497D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47" autoAdjust="0"/>
  </p:normalViewPr>
  <p:slideViewPr>
    <p:cSldViewPr>
      <p:cViewPr varScale="1">
        <p:scale>
          <a:sx n="63" d="100"/>
          <a:sy n="63" d="100"/>
        </p:scale>
        <p:origin x="-13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2388" y="-420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sdataELS\Applic\EMO2014\Presentation%20from%20Anne%20Saint-Martin%20for%20Berlin%20press%20conference\Emo%202010%20pp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sdataELS\Applic\EMO2014\Presentation%20from%20Anne%20Saint-Martin%20for%20Berlin%20press%20conference\Emo%202010%20pp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sdataELS\Applic\EMO2014\Presentation%20from%20Anne%20Saint-Martin%20for%20Berlin%20press%20conference\Emo%202010%20pp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sdataELS\Applic\EMO2014\Presentation%20from%20Anne%20Saint-Martin%20for%20Berlin%20press%20conference\Emo%202010%20pp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sdataELS\Applic\EMO2014\Presentation%20from%20Anne%20Saint-Martin%20for%20Berlin%20press%20conference\Emo%202010%20ppt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main.oecd.org\sdataELS\Applic\EMO2014\Presentation%20from%20Anne%20Saint-Martin%20for%20Berlin%20press%20conference\Emo%202010%20ppt.xlsx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sdataELS\Applic\EMO2014\Presentation%20from%20Anne%20Saint-Martin%20for%20Berlin%20press%20conference\Emo%202010%20pp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in.oecd.org\sdataELS\Applic\EMO2014\Presentation%20from%20Anne%20Saint-Martin%20for%20Berlin%20press%20conference\Emo%202010%20p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GB" sz="1800" dirty="0"/>
              <a:t>Unemployment </a:t>
            </a:r>
            <a:r>
              <a:rPr lang="en-GB" sz="1800" dirty="0" smtClean="0"/>
              <a:t>rate</a:t>
            </a:r>
            <a:endParaRPr lang="en-GB" sz="800" b="0" dirty="0"/>
          </a:p>
          <a:p>
            <a:pPr>
              <a:defRPr sz="1400"/>
            </a:pPr>
            <a:r>
              <a:rPr lang="en-GB" sz="1400" b="0" dirty="0"/>
              <a:t>Percentage of the labour force</a:t>
            </a:r>
          </a:p>
        </c:rich>
      </c:tx>
      <c:layout>
        <c:manualLayout>
          <c:xMode val="edge"/>
          <c:yMode val="edge"/>
          <c:x val="0.37874517856836382"/>
          <c:y val="5.1862937416786374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0397234429988856E-2"/>
          <c:y val="0.15225791466332197"/>
          <c:w val="0.92743142510066034"/>
          <c:h val="0.73207534898845605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UNR!$W$44:$W$46</c:f>
              <c:strCache>
                <c:ptCount val="1"/>
                <c:pt idx="0">
                  <c:v>Current value (Q4 2013)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accent1"/>
              </a:solidFill>
            </a:ln>
          </c:spPr>
          <c:invertIfNegative val="0"/>
          <c:dPt>
            <c:idx val="1"/>
            <c:invertIfNegative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accent1"/>
                </a:solidFill>
              </a:ln>
            </c:spPr>
          </c:dPt>
          <c:dPt>
            <c:idx val="3"/>
            <c:invertIfNegative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accent1"/>
                </a:solidFill>
              </a:ln>
            </c:spPr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6"/>
            <c:invertIfNegative val="0"/>
            <c:bubble3D val="0"/>
          </c:dPt>
          <c:cat>
            <c:strRef>
              <c:f>UNR!$T$47:$T$55</c:f>
              <c:strCache>
                <c:ptCount val="9"/>
                <c:pt idx="0">
                  <c:v>Italy</c:v>
                </c:pt>
                <c:pt idx="1">
                  <c:v>Euro area</c:v>
                </c:pt>
                <c:pt idx="2">
                  <c:v>France</c:v>
                </c:pt>
                <c:pt idx="3">
                  <c:v>OECD</c:v>
                </c:pt>
                <c:pt idx="4">
                  <c:v>United Kingdom</c:v>
                </c:pt>
                <c:pt idx="5">
                  <c:v>United States</c:v>
                </c:pt>
                <c:pt idx="6">
                  <c:v>Canada</c:v>
                </c:pt>
                <c:pt idx="7">
                  <c:v>Germany</c:v>
                </c:pt>
                <c:pt idx="8">
                  <c:v>Japan</c:v>
                </c:pt>
              </c:strCache>
            </c:strRef>
          </c:cat>
          <c:val>
            <c:numRef>
              <c:f>UNR!$W$47:$W$55</c:f>
              <c:numCache>
                <c:formatCode>0.0</c:formatCode>
                <c:ptCount val="9"/>
                <c:pt idx="0">
                  <c:v>12.6</c:v>
                </c:pt>
                <c:pt idx="1">
                  <c:v>11.8</c:v>
                </c:pt>
                <c:pt idx="2">
                  <c:v>9.8000000000000007</c:v>
                </c:pt>
                <c:pt idx="3">
                  <c:v>7.7</c:v>
                </c:pt>
                <c:pt idx="4">
                  <c:v>7.2</c:v>
                </c:pt>
                <c:pt idx="5">
                  <c:v>7</c:v>
                </c:pt>
                <c:pt idx="6">
                  <c:v>7</c:v>
                </c:pt>
                <c:pt idx="7">
                  <c:v>5.0999999999999996</c:v>
                </c:pt>
                <c:pt idx="8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axId val="95459584"/>
        <c:axId val="95461376"/>
      </c:barChart>
      <c:lineChart>
        <c:grouping val="standard"/>
        <c:varyColors val="0"/>
        <c:ser>
          <c:idx val="0"/>
          <c:order val="0"/>
          <c:tx>
            <c:strRef>
              <c:f>UNR!$U$44:$U$46</c:f>
              <c:strCache>
                <c:ptCount val="1"/>
                <c:pt idx="0">
                  <c:v>Start of the crisis (Q4 2007)</c:v>
                </c:pt>
              </c:strCache>
            </c:strRef>
          </c:tx>
          <c:spPr>
            <a:ln w="0">
              <a:noFill/>
              <a:prstDash val="solid"/>
            </a:ln>
          </c:spPr>
          <c:marker>
            <c:symbol val="dash"/>
            <c:size val="12"/>
            <c:spPr>
              <a:solidFill>
                <a:srgbClr val="000000"/>
              </a:solidFill>
              <a:ln w="0">
                <a:solidFill>
                  <a:srgbClr val="000000"/>
                </a:solidFill>
              </a:ln>
            </c:spPr>
          </c:marker>
          <c:cat>
            <c:strRef>
              <c:f>UNR!$T$47:$T$55</c:f>
              <c:strCache>
                <c:ptCount val="9"/>
                <c:pt idx="0">
                  <c:v>Italy</c:v>
                </c:pt>
                <c:pt idx="1">
                  <c:v>Euro area</c:v>
                </c:pt>
                <c:pt idx="2">
                  <c:v>France</c:v>
                </c:pt>
                <c:pt idx="3">
                  <c:v>OECD</c:v>
                </c:pt>
                <c:pt idx="4">
                  <c:v>United Kingdom</c:v>
                </c:pt>
                <c:pt idx="5">
                  <c:v>United States</c:v>
                </c:pt>
                <c:pt idx="6">
                  <c:v>Canada</c:v>
                </c:pt>
                <c:pt idx="7">
                  <c:v>Germany</c:v>
                </c:pt>
                <c:pt idx="8">
                  <c:v>Japan</c:v>
                </c:pt>
              </c:strCache>
            </c:strRef>
          </c:cat>
          <c:val>
            <c:numRef>
              <c:f>UNR!$U$47:$U$55</c:f>
              <c:numCache>
                <c:formatCode>0.0</c:formatCode>
                <c:ptCount val="9"/>
                <c:pt idx="0">
                  <c:v>6.3</c:v>
                </c:pt>
                <c:pt idx="1">
                  <c:v>7.3</c:v>
                </c:pt>
                <c:pt idx="2">
                  <c:v>7.1</c:v>
                </c:pt>
                <c:pt idx="3">
                  <c:v>5.6</c:v>
                </c:pt>
                <c:pt idx="4">
                  <c:v>5.2</c:v>
                </c:pt>
                <c:pt idx="5">
                  <c:v>4.8</c:v>
                </c:pt>
                <c:pt idx="6">
                  <c:v>6</c:v>
                </c:pt>
                <c:pt idx="7">
                  <c:v>8.3000000000000007</c:v>
                </c:pt>
                <c:pt idx="8">
                  <c:v>3.9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UNR!$V$44:$V$46</c:f>
              <c:strCache>
                <c:ptCount val="1"/>
                <c:pt idx="0">
                  <c:v>Country-specific peak</c:v>
                </c:pt>
              </c:strCache>
            </c:strRef>
          </c:tx>
          <c:spPr>
            <a:ln w="0">
              <a:noFill/>
              <a:prstDash val="solid"/>
            </a:ln>
          </c:spPr>
          <c:marker>
            <c:symbol val="dash"/>
            <c:size val="12"/>
            <c:spPr>
              <a:solidFill>
                <a:schemeClr val="bg1">
                  <a:lumMod val="75000"/>
                </a:schemeClr>
              </a:solidFill>
              <a:ln>
                <a:solidFill>
                  <a:srgbClr val="000000"/>
                </a:solidFill>
              </a:ln>
            </c:spPr>
          </c:marker>
          <c:dPt>
            <c:idx val="7"/>
            <c:bubble3D val="0"/>
          </c:dPt>
          <c:dPt>
            <c:idx val="8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cat>
            <c:strRef>
              <c:f>UNR!$T$47:$T$55</c:f>
              <c:strCache>
                <c:ptCount val="9"/>
                <c:pt idx="0">
                  <c:v>Italy</c:v>
                </c:pt>
                <c:pt idx="1">
                  <c:v>Euro area</c:v>
                </c:pt>
                <c:pt idx="2">
                  <c:v>France</c:v>
                </c:pt>
                <c:pt idx="3">
                  <c:v>OECD</c:v>
                </c:pt>
                <c:pt idx="4">
                  <c:v>United Kingdom</c:v>
                </c:pt>
                <c:pt idx="5">
                  <c:v>United States</c:v>
                </c:pt>
                <c:pt idx="6">
                  <c:v>Canada</c:v>
                </c:pt>
                <c:pt idx="7">
                  <c:v>Germany</c:v>
                </c:pt>
                <c:pt idx="8">
                  <c:v>Japan</c:v>
                </c:pt>
              </c:strCache>
            </c:strRef>
          </c:cat>
          <c:val>
            <c:numRef>
              <c:f>UNR!$V$47:$V$55</c:f>
              <c:numCache>
                <c:formatCode>0.0</c:formatCode>
                <c:ptCount val="9"/>
                <c:pt idx="0">
                  <c:v>12.6</c:v>
                </c:pt>
                <c:pt idx="1">
                  <c:v>11.9</c:v>
                </c:pt>
                <c:pt idx="2">
                  <c:v>9.9</c:v>
                </c:pt>
                <c:pt idx="3">
                  <c:v>8.5</c:v>
                </c:pt>
                <c:pt idx="4">
                  <c:v>8.4</c:v>
                </c:pt>
                <c:pt idx="5">
                  <c:v>9.9</c:v>
                </c:pt>
                <c:pt idx="6">
                  <c:v>8.5</c:v>
                </c:pt>
                <c:pt idx="7">
                  <c:v>7.9</c:v>
                </c:pt>
                <c:pt idx="8">
                  <c:v>5.4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UNR!$X$44:$X$46</c:f>
              <c:strCache>
                <c:ptCount val="1"/>
                <c:pt idx="0">
                  <c:v>Projected value (Q4 2015)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noFill/>
              <a:ln>
                <a:solidFill>
                  <a:srgbClr val="000000"/>
                </a:solidFill>
              </a:ln>
            </c:spPr>
          </c:marker>
          <c:cat>
            <c:strRef>
              <c:f>UNR!$T$47:$T$55</c:f>
              <c:strCache>
                <c:ptCount val="9"/>
                <c:pt idx="0">
                  <c:v>Italy</c:v>
                </c:pt>
                <c:pt idx="1">
                  <c:v>Euro area</c:v>
                </c:pt>
                <c:pt idx="2">
                  <c:v>France</c:v>
                </c:pt>
                <c:pt idx="3">
                  <c:v>OECD</c:v>
                </c:pt>
                <c:pt idx="4">
                  <c:v>United Kingdom</c:v>
                </c:pt>
                <c:pt idx="5">
                  <c:v>United States</c:v>
                </c:pt>
                <c:pt idx="6">
                  <c:v>Canada</c:v>
                </c:pt>
                <c:pt idx="7">
                  <c:v>Germany</c:v>
                </c:pt>
                <c:pt idx="8">
                  <c:v>Japan</c:v>
                </c:pt>
              </c:strCache>
            </c:strRef>
          </c:cat>
          <c:val>
            <c:numRef>
              <c:f>UNR!$X$47:$X$55</c:f>
              <c:numCache>
                <c:formatCode>0.0</c:formatCode>
                <c:ptCount val="9"/>
                <c:pt idx="0">
                  <c:v>12.2</c:v>
                </c:pt>
                <c:pt idx="1">
                  <c:v>11.2</c:v>
                </c:pt>
                <c:pt idx="2">
                  <c:v>9.8000000000000007</c:v>
                </c:pt>
                <c:pt idx="3">
                  <c:v>7.1</c:v>
                </c:pt>
                <c:pt idx="4">
                  <c:v>6.5</c:v>
                </c:pt>
                <c:pt idx="5">
                  <c:v>5.9</c:v>
                </c:pt>
                <c:pt idx="6">
                  <c:v>6.5</c:v>
                </c:pt>
                <c:pt idx="7">
                  <c:v>4.7</c:v>
                </c:pt>
                <c:pt idx="8">
                  <c:v>3.7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>
              <a:solidFill>
                <a:srgbClr val="000000"/>
              </a:solidFill>
              <a:prstDash val="sysDash"/>
            </a:ln>
          </c:spPr>
        </c:hiLowLines>
        <c:marker val="1"/>
        <c:smooth val="0"/>
        <c:axId val="95459584"/>
        <c:axId val="95461376"/>
      </c:lineChart>
      <c:catAx>
        <c:axId val="95459584"/>
        <c:scaling>
          <c:orientation val="minMax"/>
        </c:scaling>
        <c:delete val="0"/>
        <c:axPos val="b"/>
        <c:majorGridlines>
          <c:spPr>
            <a:ln w="0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en-US"/>
          </a:p>
        </c:txPr>
        <c:crossAx val="95461376"/>
        <c:crosses val="autoZero"/>
        <c:auto val="1"/>
        <c:lblAlgn val="ctr"/>
        <c:lblOffset val="0"/>
        <c:tickLblSkip val="1"/>
        <c:noMultiLvlLbl val="0"/>
      </c:catAx>
      <c:valAx>
        <c:axId val="95461376"/>
        <c:scaling>
          <c:orientation val="minMax"/>
        </c:scaling>
        <c:delete val="0"/>
        <c:axPos val="l"/>
        <c:majorGridlines>
          <c:spPr>
            <a:ln w="0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7322466880436805E-2"/>
              <c:y val="7.1358248360547855E-2"/>
            </c:manualLayout>
          </c:layout>
          <c:overlay val="0"/>
        </c:title>
        <c:numFmt formatCode="0" sourceLinked="0"/>
        <c:majorTickMark val="in"/>
        <c:minorTickMark val="none"/>
        <c:tickLblPos val="nextTo"/>
        <c:spPr>
          <a:noFill/>
          <a:ln w="0">
            <a:solidFill>
              <a:srgbClr val="000000"/>
            </a:solidFill>
            <a:prstDash val="solid"/>
          </a:ln>
        </c:spPr>
        <c:txPr>
          <a:bodyPr rot="-60000000" vert="horz"/>
          <a:lstStyle/>
          <a:p>
            <a:pPr>
              <a:defRPr sz="1100"/>
            </a:pPr>
            <a:endParaRPr lang="en-US"/>
          </a:p>
        </c:txPr>
        <c:crossAx val="95459584"/>
        <c:crosses val="autoZero"/>
        <c:crossBetween val="between"/>
      </c:valAx>
      <c:spPr>
        <a:solidFill>
          <a:srgbClr val="F4FFFF"/>
        </a:solidFill>
        <a:ln>
          <a:noFill/>
        </a:ln>
      </c:spPr>
    </c:plotArea>
    <c:legend>
      <c:legendPos val="t"/>
      <c:layout>
        <c:manualLayout>
          <c:xMode val="edge"/>
          <c:yMode val="edge"/>
          <c:x val="0.45881569228625185"/>
          <c:y val="0.15253060758709508"/>
          <c:w val="0.51362200078972431"/>
          <c:h val="0.11278753199328345"/>
        </c:manualLayout>
      </c:layout>
      <c:overlay val="1"/>
      <c:spPr>
        <a:noFill/>
        <a:ln>
          <a:noFill/>
        </a:ln>
      </c:spPr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000">
          <a:solidFill>
            <a:srgbClr val="000000"/>
          </a:solidFill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000000"/>
                </a:solidFill>
              </a:defRPr>
            </a:pPr>
            <a:r>
              <a:rPr lang="en-GB" sz="1800" dirty="0">
                <a:solidFill>
                  <a:srgbClr val="000000"/>
                </a:solidFill>
              </a:rPr>
              <a:t>Employment-to-population </a:t>
            </a:r>
            <a:r>
              <a:rPr lang="en-GB" sz="1800" dirty="0" smtClean="0">
                <a:solidFill>
                  <a:srgbClr val="000000"/>
                </a:solidFill>
              </a:rPr>
              <a:t>ratio</a:t>
            </a:r>
          </a:p>
          <a:p>
            <a:pPr>
              <a:defRPr sz="1400">
                <a:solidFill>
                  <a:srgbClr val="000000"/>
                </a:solidFill>
              </a:defRPr>
            </a:pPr>
            <a:r>
              <a:rPr lang="en-GB" sz="1400" b="0" dirty="0" smtClean="0">
                <a:solidFill>
                  <a:srgbClr val="000000"/>
                </a:solidFill>
              </a:rPr>
              <a:t>Percentage </a:t>
            </a:r>
            <a:r>
              <a:rPr lang="en-GB" sz="1400" b="0" dirty="0">
                <a:solidFill>
                  <a:srgbClr val="000000"/>
                </a:solidFill>
              </a:rPr>
              <a:t>of the working-age population (aged 15 or more)</a:t>
            </a:r>
          </a:p>
        </c:rich>
      </c:tx>
      <c:layout>
        <c:manualLayout>
          <c:xMode val="edge"/>
          <c:yMode val="edge"/>
          <c:x val="0.24546233627618727"/>
          <c:y val="3.3103470761806941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7464373550053988E-2"/>
          <c:y val="0.15225791466332197"/>
          <c:w val="0.92036428598059528"/>
          <c:h val="0.73207534898845605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EPR!$W$44:$W$46</c:f>
              <c:strCache>
                <c:ptCount val="1"/>
                <c:pt idx="0">
                  <c:v>Current value (Q4 2013)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accent1"/>
              </a:solidFill>
            </a:ln>
          </c:spPr>
          <c:invertIfNegative val="0"/>
          <c:dPt>
            <c:idx val="3"/>
            <c:invertIfNegative val="0"/>
            <c:bubble3D val="0"/>
          </c:dPt>
          <c:dPt>
            <c:idx val="5"/>
            <c:invertIfNegative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accent1"/>
                </a:solidFill>
              </a:ln>
            </c:spPr>
          </c:dPt>
          <c:dPt>
            <c:idx val="6"/>
            <c:invertIfNegative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accent1"/>
                </a:solidFill>
              </a:ln>
            </c:spPr>
          </c:dPt>
          <c:dPt>
            <c:idx val="13"/>
            <c:invertIfNegative val="0"/>
            <c:bubble3D val="0"/>
          </c:dPt>
          <c:dPt>
            <c:idx val="16"/>
            <c:invertIfNegative val="0"/>
            <c:bubble3D val="0"/>
          </c:dPt>
          <c:cat>
            <c:strRef>
              <c:f>EPR!$T$47:$T$55</c:f>
              <c:strCache>
                <c:ptCount val="9"/>
                <c:pt idx="0">
                  <c:v>Canada</c:v>
                </c:pt>
                <c:pt idx="1">
                  <c:v>United Kingdom</c:v>
                </c:pt>
                <c:pt idx="2">
                  <c:v>Japan</c:v>
                </c:pt>
                <c:pt idx="3">
                  <c:v>Germany</c:v>
                </c:pt>
                <c:pt idx="4">
                  <c:v>United States</c:v>
                </c:pt>
                <c:pt idx="5">
                  <c:v>OECD</c:v>
                </c:pt>
                <c:pt idx="6">
                  <c:v>Euro area</c:v>
                </c:pt>
                <c:pt idx="7">
                  <c:v>France</c:v>
                </c:pt>
                <c:pt idx="8">
                  <c:v>Italy</c:v>
                </c:pt>
              </c:strCache>
            </c:strRef>
          </c:cat>
          <c:val>
            <c:numRef>
              <c:f>EPR!$W$47:$W$55</c:f>
              <c:numCache>
                <c:formatCode>0.0</c:formatCode>
                <c:ptCount val="9"/>
                <c:pt idx="0">
                  <c:v>60.225819999999999</c:v>
                </c:pt>
                <c:pt idx="1">
                  <c:v>57.488039999999998</c:v>
                </c:pt>
                <c:pt idx="2">
                  <c:v>57.417409999999997</c:v>
                </c:pt>
                <c:pt idx="3">
                  <c:v>57.244579999999999</c:v>
                </c:pt>
                <c:pt idx="4">
                  <c:v>55.805810000000001</c:v>
                </c:pt>
                <c:pt idx="5">
                  <c:v>54.16422</c:v>
                </c:pt>
                <c:pt idx="6">
                  <c:v>49.384320000000002</c:v>
                </c:pt>
                <c:pt idx="7">
                  <c:v>47.788449999999997</c:v>
                </c:pt>
                <c:pt idx="8">
                  <c:v>42.322360000000003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axId val="95529600"/>
        <c:axId val="95531392"/>
      </c:barChart>
      <c:lineChart>
        <c:grouping val="standard"/>
        <c:varyColors val="0"/>
        <c:ser>
          <c:idx val="0"/>
          <c:order val="0"/>
          <c:tx>
            <c:strRef>
              <c:f>EPR!$U$44:$U$46</c:f>
              <c:strCache>
                <c:ptCount val="1"/>
                <c:pt idx="0">
                  <c:v>Start of the crisis (Q4 2007)</c:v>
                </c:pt>
              </c:strCache>
            </c:strRef>
          </c:tx>
          <c:spPr>
            <a:ln w="0">
              <a:noFill/>
              <a:prstDash val="solid"/>
            </a:ln>
          </c:spPr>
          <c:marker>
            <c:symbol val="dash"/>
            <c:size val="12"/>
            <c:spPr>
              <a:solidFill>
                <a:schemeClr val="bg1">
                  <a:lumMod val="75000"/>
                </a:schemeClr>
              </a:solidFill>
              <a:ln w="0">
                <a:solidFill>
                  <a:srgbClr val="000000"/>
                </a:solidFill>
              </a:ln>
            </c:spPr>
          </c:marker>
          <c:cat>
            <c:strRef>
              <c:f>EPR!$T$47:$T$55</c:f>
              <c:strCache>
                <c:ptCount val="9"/>
                <c:pt idx="0">
                  <c:v>Canada</c:v>
                </c:pt>
                <c:pt idx="1">
                  <c:v>United Kingdom</c:v>
                </c:pt>
                <c:pt idx="2">
                  <c:v>Japan</c:v>
                </c:pt>
                <c:pt idx="3">
                  <c:v>Germany</c:v>
                </c:pt>
                <c:pt idx="4">
                  <c:v>United States</c:v>
                </c:pt>
                <c:pt idx="5">
                  <c:v>OECD</c:v>
                </c:pt>
                <c:pt idx="6">
                  <c:v>Euro area</c:v>
                </c:pt>
                <c:pt idx="7">
                  <c:v>France</c:v>
                </c:pt>
                <c:pt idx="8">
                  <c:v>Italy</c:v>
                </c:pt>
              </c:strCache>
            </c:strRef>
          </c:cat>
          <c:val>
            <c:numRef>
              <c:f>EPR!$U$47:$U$55</c:f>
              <c:numCache>
                <c:formatCode>0.0</c:formatCode>
                <c:ptCount val="9"/>
                <c:pt idx="0">
                  <c:v>61.660139999999998</c:v>
                </c:pt>
                <c:pt idx="1">
                  <c:v>58.5837</c:v>
                </c:pt>
                <c:pt idx="2">
                  <c:v>58.507899999999999</c:v>
                </c:pt>
                <c:pt idx="3">
                  <c:v>53.867620000000002</c:v>
                </c:pt>
                <c:pt idx="4">
                  <c:v>60.162199999999999</c:v>
                </c:pt>
                <c:pt idx="5">
                  <c:v>56.009619999999998</c:v>
                </c:pt>
                <c:pt idx="6">
                  <c:v>52.171810000000001</c:v>
                </c:pt>
                <c:pt idx="7">
                  <c:v>50.004390000000001</c:v>
                </c:pt>
                <c:pt idx="8">
                  <c:v>45.857990000000001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EPR!$V$44:$V$46</c:f>
              <c:strCache>
                <c:ptCount val="1"/>
                <c:pt idx="0">
                  <c:v>Country-specific trough</c:v>
                </c:pt>
              </c:strCache>
            </c:strRef>
          </c:tx>
          <c:spPr>
            <a:ln w="0">
              <a:noFill/>
              <a:prstDash val="solid"/>
            </a:ln>
          </c:spPr>
          <c:marker>
            <c:symbol val="dash"/>
            <c:size val="12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dPt>
            <c:idx val="7"/>
            <c:bubble3D val="0"/>
          </c:dPt>
          <c:dPt>
            <c:idx val="8"/>
            <c:bubble3D val="0"/>
          </c:dPt>
          <c:dPt>
            <c:idx val="12"/>
            <c:bubble3D val="0"/>
          </c:dPt>
          <c:dPt>
            <c:idx val="13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cat>
            <c:strRef>
              <c:f>EPR!$T$47:$T$55</c:f>
              <c:strCache>
                <c:ptCount val="9"/>
                <c:pt idx="0">
                  <c:v>Canada</c:v>
                </c:pt>
                <c:pt idx="1">
                  <c:v>United Kingdom</c:v>
                </c:pt>
                <c:pt idx="2">
                  <c:v>Japan</c:v>
                </c:pt>
                <c:pt idx="3">
                  <c:v>Germany</c:v>
                </c:pt>
                <c:pt idx="4">
                  <c:v>United States</c:v>
                </c:pt>
                <c:pt idx="5">
                  <c:v>OECD</c:v>
                </c:pt>
                <c:pt idx="6">
                  <c:v>Euro area</c:v>
                </c:pt>
                <c:pt idx="7">
                  <c:v>France</c:v>
                </c:pt>
                <c:pt idx="8">
                  <c:v>Italy</c:v>
                </c:pt>
              </c:strCache>
            </c:strRef>
          </c:cat>
          <c:val>
            <c:numRef>
              <c:f>EPR!$V$47:$V$55</c:f>
              <c:numCache>
                <c:formatCode>0.0</c:formatCode>
                <c:ptCount val="9"/>
                <c:pt idx="0">
                  <c:v>59.528060000000004</c:v>
                </c:pt>
                <c:pt idx="1">
                  <c:v>56.37547</c:v>
                </c:pt>
                <c:pt idx="2">
                  <c:v>56.694540000000003</c:v>
                </c:pt>
                <c:pt idx="3">
                  <c:v>53.920279999999998</c:v>
                </c:pt>
                <c:pt idx="4">
                  <c:v>55.277500000000003</c:v>
                </c:pt>
                <c:pt idx="5">
                  <c:v>53.839680000000001</c:v>
                </c:pt>
                <c:pt idx="6">
                  <c:v>49.384320000000002</c:v>
                </c:pt>
                <c:pt idx="7">
                  <c:v>47.788449999999997</c:v>
                </c:pt>
                <c:pt idx="8">
                  <c:v>42.322360000000003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EPR!$X$44:$X$46</c:f>
              <c:strCache>
                <c:ptCount val="1"/>
                <c:pt idx="0">
                  <c:v>Projected value (Q4 2015)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noFill/>
              <a:ln>
                <a:solidFill>
                  <a:srgbClr val="000000"/>
                </a:solidFill>
              </a:ln>
            </c:spPr>
          </c:marker>
          <c:cat>
            <c:strRef>
              <c:f>EPR!$T$47:$T$55</c:f>
              <c:strCache>
                <c:ptCount val="9"/>
                <c:pt idx="0">
                  <c:v>Canada</c:v>
                </c:pt>
                <c:pt idx="1">
                  <c:v>United Kingdom</c:v>
                </c:pt>
                <c:pt idx="2">
                  <c:v>Japan</c:v>
                </c:pt>
                <c:pt idx="3">
                  <c:v>Germany</c:v>
                </c:pt>
                <c:pt idx="4">
                  <c:v>United States</c:v>
                </c:pt>
                <c:pt idx="5">
                  <c:v>OECD</c:v>
                </c:pt>
                <c:pt idx="6">
                  <c:v>Euro area</c:v>
                </c:pt>
                <c:pt idx="7">
                  <c:v>France</c:v>
                </c:pt>
                <c:pt idx="8">
                  <c:v>Italy</c:v>
                </c:pt>
              </c:strCache>
            </c:strRef>
          </c:cat>
          <c:val>
            <c:numRef>
              <c:f>EPR!$X$47:$X$55</c:f>
              <c:numCache>
                <c:formatCode>0.0</c:formatCode>
                <c:ptCount val="9"/>
                <c:pt idx="0">
                  <c:v>60.524439999999998</c:v>
                </c:pt>
                <c:pt idx="1">
                  <c:v>58.31127</c:v>
                </c:pt>
                <c:pt idx="2">
                  <c:v>57.13982</c:v>
                </c:pt>
                <c:pt idx="3">
                  <c:v>57.81326</c:v>
                </c:pt>
                <c:pt idx="4">
                  <c:v>56.899520000000003</c:v>
                </c:pt>
                <c:pt idx="5">
                  <c:v>54.683129999999998</c:v>
                </c:pt>
                <c:pt idx="6">
                  <c:v>49.629660000000001</c:v>
                </c:pt>
                <c:pt idx="7">
                  <c:v>47.975430000000003</c:v>
                </c:pt>
                <c:pt idx="8">
                  <c:v>42.128219999999999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>
              <a:solidFill>
                <a:srgbClr val="000000"/>
              </a:solidFill>
              <a:prstDash val="sysDash"/>
            </a:ln>
          </c:spPr>
        </c:hiLowLines>
        <c:marker val="1"/>
        <c:smooth val="0"/>
        <c:axId val="95529600"/>
        <c:axId val="95531392"/>
      </c:lineChart>
      <c:catAx>
        <c:axId val="95529600"/>
        <c:scaling>
          <c:orientation val="minMax"/>
        </c:scaling>
        <c:delete val="0"/>
        <c:axPos val="b"/>
        <c:majorGridlines>
          <c:spPr>
            <a:ln w="0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>
                <a:solidFill>
                  <a:srgbClr val="000000"/>
                </a:solidFill>
              </a:defRPr>
            </a:pPr>
            <a:endParaRPr lang="en-US"/>
          </a:p>
        </c:txPr>
        <c:crossAx val="95531392"/>
        <c:crosses val="autoZero"/>
        <c:auto val="1"/>
        <c:lblAlgn val="ctr"/>
        <c:lblOffset val="0"/>
        <c:tickLblSkip val="1"/>
        <c:noMultiLvlLbl val="0"/>
      </c:catAx>
      <c:valAx>
        <c:axId val="95531392"/>
        <c:scaling>
          <c:orientation val="minMax"/>
          <c:max val="63"/>
          <c:min val="41"/>
        </c:scaling>
        <c:delete val="0"/>
        <c:axPos val="l"/>
        <c:majorGridlines>
          <c:spPr>
            <a:ln w="0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7322466880436805E-2"/>
              <c:y val="7.5291385037047368E-2"/>
            </c:manualLayout>
          </c:layout>
          <c:overlay val="0"/>
        </c:title>
        <c:numFmt formatCode="0" sourceLinked="0"/>
        <c:majorTickMark val="in"/>
        <c:minorTickMark val="none"/>
        <c:tickLblPos val="nextTo"/>
        <c:spPr>
          <a:noFill/>
          <a:ln w="0">
            <a:solidFill>
              <a:srgbClr val="000000"/>
            </a:solidFill>
            <a:prstDash val="solid"/>
          </a:ln>
        </c:spPr>
        <c:txPr>
          <a:bodyPr rot="-60000000" vert="horz"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95529600"/>
        <c:crosses val="autoZero"/>
        <c:crossBetween val="between"/>
        <c:majorUnit val="2"/>
      </c:valAx>
      <c:spPr>
        <a:solidFill>
          <a:srgbClr val="F4FFFF"/>
        </a:solidFill>
        <a:ln>
          <a:noFill/>
        </a:ln>
      </c:spPr>
    </c:plotArea>
    <c:legend>
      <c:legendPos val="t"/>
      <c:layout>
        <c:manualLayout>
          <c:xMode val="edge"/>
          <c:yMode val="edge"/>
          <c:x val="0.71323674786644331"/>
          <c:y val="0.15603625633752302"/>
          <c:w val="0.25919666628512139"/>
          <c:h val="0.25872874586328881"/>
        </c:manualLayout>
      </c:layout>
      <c:overlay val="1"/>
      <c:spPr>
        <a:noFill/>
        <a:ln>
          <a:noFill/>
        </a:ln>
      </c:spPr>
      <c:txPr>
        <a:bodyPr/>
        <a:lstStyle/>
        <a:p>
          <a:pPr>
            <a:defRPr sz="1100"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050"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GB" sz="1600" b="1" dirty="0"/>
              <a:t>Long-term unemployed (more than one year) </a:t>
            </a:r>
          </a:p>
          <a:p>
            <a:pPr>
              <a:defRPr sz="1400"/>
            </a:pPr>
            <a:r>
              <a:rPr lang="en-GB" sz="1400" dirty="0"/>
              <a:t>as a percentage of total unemployed</a:t>
            </a:r>
          </a:p>
        </c:rich>
      </c:tx>
      <c:layout>
        <c:manualLayout>
          <c:xMode val="edge"/>
          <c:yMode val="edge"/>
          <c:x val="0.29041795518134489"/>
          <c:y val="1.423487544483985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0188837781415948E-2"/>
          <c:y val="0.16024938743122225"/>
          <c:w val="0.92101383366683121"/>
          <c:h val="0.7153017500719386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LTU!$I$39</c:f>
              <c:strCache>
                <c:ptCount val="1"/>
                <c:pt idx="0">
                  <c:v>Q4 2013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accent1"/>
              </a:solidFill>
              <a:prstDash val="solid"/>
            </a:ln>
          </c:spPr>
          <c:invertIfNegative val="0"/>
          <c:dPt>
            <c:idx val="3"/>
            <c:invertIfNegative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accent1"/>
                </a:solidFill>
                <a:prstDash val="solid"/>
              </a:ln>
            </c:spPr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12700">
                <a:solidFill>
                  <a:schemeClr val="accent1"/>
                </a:solidFill>
                <a:prstDash val="solid"/>
              </a:ln>
            </c:spPr>
          </c:dPt>
          <c:cat>
            <c:strRef>
              <c:f>LTU!$G$40:$G$48</c:f>
              <c:strCache>
                <c:ptCount val="9"/>
                <c:pt idx="0">
                  <c:v>Canada</c:v>
                </c:pt>
                <c:pt idx="1">
                  <c:v>United States</c:v>
                </c:pt>
                <c:pt idx="2">
                  <c:v>United Kingdom</c:v>
                </c:pt>
                <c:pt idx="3">
                  <c:v>OECD</c:v>
                </c:pt>
                <c:pt idx="4">
                  <c:v>France</c:v>
                </c:pt>
                <c:pt idx="5">
                  <c:v>Japan</c:v>
                </c:pt>
                <c:pt idx="6">
                  <c:v>Germany</c:v>
                </c:pt>
                <c:pt idx="7">
                  <c:v>Euro area</c:v>
                </c:pt>
                <c:pt idx="8">
                  <c:v>Italy</c:v>
                </c:pt>
              </c:strCache>
            </c:strRef>
          </c:cat>
          <c:val>
            <c:numRef>
              <c:f>LTU!$I$40:$I$48</c:f>
              <c:numCache>
                <c:formatCode>0.0</c:formatCode>
                <c:ptCount val="9"/>
                <c:pt idx="0">
                  <c:v>13.22677</c:v>
                </c:pt>
                <c:pt idx="1">
                  <c:v>26.176359999999999</c:v>
                </c:pt>
                <c:pt idx="2">
                  <c:v>36.425600000000003</c:v>
                </c:pt>
                <c:pt idx="3">
                  <c:v>36.929340000000003</c:v>
                </c:pt>
                <c:pt idx="4">
                  <c:v>41.904989999999998</c:v>
                </c:pt>
                <c:pt idx="5">
                  <c:v>43.037979999999997</c:v>
                </c:pt>
                <c:pt idx="6">
                  <c:v>46.491230000000002</c:v>
                </c:pt>
                <c:pt idx="7">
                  <c:v>51.96801</c:v>
                </c:pt>
                <c:pt idx="8">
                  <c:v>58.592109999999998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93694208"/>
        <c:axId val="93704192"/>
      </c:barChart>
      <c:lineChart>
        <c:grouping val="standard"/>
        <c:varyColors val="0"/>
        <c:ser>
          <c:idx val="0"/>
          <c:order val="0"/>
          <c:tx>
            <c:strRef>
              <c:f>LTU!$H$39</c:f>
              <c:strCache>
                <c:ptCount val="1"/>
                <c:pt idx="0">
                  <c:v>Start of the crisis (Q4 2007)</c:v>
                </c:pt>
              </c:strCache>
            </c:strRef>
          </c:tx>
          <c:spPr>
            <a:ln w="0">
              <a:noFill/>
              <a:prstDash val="solid"/>
            </a:ln>
          </c:spPr>
          <c:marker>
            <c:symbol val="dash"/>
            <c:size val="12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25"/>
            <c:bubble3D val="0"/>
          </c:dPt>
          <c:dPt>
            <c:idx val="26"/>
            <c:bubble3D val="0"/>
          </c:dPt>
          <c:dPt>
            <c:idx val="27"/>
            <c:bubble3D val="0"/>
          </c:dPt>
          <c:dPt>
            <c:idx val="28"/>
            <c:bubble3D val="0"/>
          </c:dPt>
          <c:dPt>
            <c:idx val="29"/>
            <c:bubble3D val="0"/>
          </c:dPt>
          <c:dPt>
            <c:idx val="30"/>
            <c:bubble3D val="0"/>
          </c:dPt>
          <c:cat>
            <c:strRef>
              <c:f>LTU!$G$40:$G$48</c:f>
              <c:strCache>
                <c:ptCount val="9"/>
                <c:pt idx="0">
                  <c:v>Canada</c:v>
                </c:pt>
                <c:pt idx="1">
                  <c:v>United States</c:v>
                </c:pt>
                <c:pt idx="2">
                  <c:v>United Kingdom</c:v>
                </c:pt>
                <c:pt idx="3">
                  <c:v>OECD</c:v>
                </c:pt>
                <c:pt idx="4">
                  <c:v>France</c:v>
                </c:pt>
                <c:pt idx="5">
                  <c:v>Japan</c:v>
                </c:pt>
                <c:pt idx="6">
                  <c:v>Germany</c:v>
                </c:pt>
                <c:pt idx="7">
                  <c:v>Euro area</c:v>
                </c:pt>
                <c:pt idx="8">
                  <c:v>Italy</c:v>
                </c:pt>
              </c:strCache>
            </c:strRef>
          </c:cat>
          <c:val>
            <c:numRef>
              <c:f>LTU!$H$40:$H$48</c:f>
              <c:numCache>
                <c:formatCode>0.0</c:formatCode>
                <c:ptCount val="9"/>
                <c:pt idx="0">
                  <c:v>7.3044840000000004</c:v>
                </c:pt>
                <c:pt idx="1">
                  <c:v>9.9000869999999992</c:v>
                </c:pt>
                <c:pt idx="2">
                  <c:v>24.003080000000001</c:v>
                </c:pt>
                <c:pt idx="3">
                  <c:v>27.00759</c:v>
                </c:pt>
                <c:pt idx="4">
                  <c:v>38.968400000000003</c:v>
                </c:pt>
                <c:pt idx="5">
                  <c:v>33.466140000000003</c:v>
                </c:pt>
                <c:pt idx="6">
                  <c:v>55.828980000000001</c:v>
                </c:pt>
                <c:pt idx="7">
                  <c:v>42.758299999999998</c:v>
                </c:pt>
                <c:pt idx="8">
                  <c:v>45.719329999999999</c:v>
                </c:pt>
              </c:numCache>
            </c:numRef>
          </c:val>
          <c:smooth val="0"/>
        </c:ser>
        <c:ser>
          <c:idx val="2"/>
          <c:order val="2"/>
          <c:tx>
            <c:v>Q4 2013 bis</c:v>
          </c:tx>
          <c:spPr>
            <a:ln>
              <a:noFill/>
            </a:ln>
          </c:spPr>
          <c:marker>
            <c:symbol val="none"/>
          </c:marker>
          <c:cat>
            <c:strRef>
              <c:f>LTU!$G$40:$G$48</c:f>
              <c:strCache>
                <c:ptCount val="9"/>
                <c:pt idx="0">
                  <c:v>Canada</c:v>
                </c:pt>
                <c:pt idx="1">
                  <c:v>United States</c:v>
                </c:pt>
                <c:pt idx="2">
                  <c:v>United Kingdom</c:v>
                </c:pt>
                <c:pt idx="3">
                  <c:v>OECD</c:v>
                </c:pt>
                <c:pt idx="4">
                  <c:v>France</c:v>
                </c:pt>
                <c:pt idx="5">
                  <c:v>Japan</c:v>
                </c:pt>
                <c:pt idx="6">
                  <c:v>Germany</c:v>
                </c:pt>
                <c:pt idx="7">
                  <c:v>Euro area</c:v>
                </c:pt>
                <c:pt idx="8">
                  <c:v>Italy</c:v>
                </c:pt>
              </c:strCache>
            </c:strRef>
          </c:cat>
          <c:val>
            <c:numRef>
              <c:f>LTU!$I$40:$I$48</c:f>
              <c:numCache>
                <c:formatCode>0.0</c:formatCode>
                <c:ptCount val="9"/>
                <c:pt idx="0">
                  <c:v>13.22677</c:v>
                </c:pt>
                <c:pt idx="1">
                  <c:v>26.176359999999999</c:v>
                </c:pt>
                <c:pt idx="2">
                  <c:v>36.425600000000003</c:v>
                </c:pt>
                <c:pt idx="3">
                  <c:v>36.929340000000003</c:v>
                </c:pt>
                <c:pt idx="4">
                  <c:v>41.904989999999998</c:v>
                </c:pt>
                <c:pt idx="5">
                  <c:v>43.037979999999997</c:v>
                </c:pt>
                <c:pt idx="6">
                  <c:v>46.491230000000002</c:v>
                </c:pt>
                <c:pt idx="7">
                  <c:v>51.96801</c:v>
                </c:pt>
                <c:pt idx="8">
                  <c:v>58.592109999999998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5875">
              <a:solidFill>
                <a:srgbClr val="000000"/>
              </a:solidFill>
            </a:ln>
          </c:spPr>
        </c:hiLowLines>
        <c:marker val="1"/>
        <c:smooth val="0"/>
        <c:axId val="93694208"/>
        <c:axId val="93704192"/>
      </c:lineChart>
      <c:catAx>
        <c:axId val="93694208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en-US"/>
          </a:p>
        </c:txPr>
        <c:crossAx val="93704192"/>
        <c:crosses val="autoZero"/>
        <c:auto val="1"/>
        <c:lblAlgn val="ctr"/>
        <c:lblOffset val="0"/>
        <c:tickLblSkip val="1"/>
        <c:noMultiLvlLbl val="0"/>
      </c:catAx>
      <c:valAx>
        <c:axId val="93704192"/>
        <c:scaling>
          <c:orientation val="minMax"/>
          <c:max val="60"/>
          <c:min val="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2.2859939537260811E-2"/>
              <c:y val="6.7097914843977841E-2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</c:spPr>
        <c:txPr>
          <a:bodyPr rot="-60000000" vert="horz"/>
          <a:lstStyle/>
          <a:p>
            <a:pPr>
              <a:defRPr sz="1100"/>
            </a:pPr>
            <a:endParaRPr lang="en-US"/>
          </a:p>
        </c:txPr>
        <c:crossAx val="93694208"/>
        <c:crosses val="autoZero"/>
        <c:crossBetween val="between"/>
      </c:valAx>
      <c:spPr>
        <a:solidFill>
          <a:srgbClr val="F4FFFF"/>
        </a:solidFill>
        <a:ln w="0">
          <a:noFill/>
        </a:ln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7.0994516774512101E-2"/>
          <c:y val="0.18181685622630506"/>
          <c:w val="0.42676784213854457"/>
          <c:h val="7.6110382035578891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000" b="0">
          <a:solidFill>
            <a:srgbClr val="000000"/>
          </a:solidFill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GB" sz="1600" dirty="0"/>
              <a:t>Unit labour cost growth</a:t>
            </a:r>
            <a:endParaRPr lang="en-GB" sz="1600" b="0" dirty="0"/>
          </a:p>
          <a:p>
            <a:pPr>
              <a:defRPr sz="1400"/>
            </a:pPr>
            <a:r>
              <a:rPr lang="en-GB" sz="1400" b="0" dirty="0" smtClean="0"/>
              <a:t>Average </a:t>
            </a:r>
            <a:r>
              <a:rPr lang="en-GB" sz="1400" b="0" dirty="0"/>
              <a:t>annualised growth rate</a:t>
            </a:r>
          </a:p>
        </c:rich>
      </c:tx>
      <c:layout>
        <c:manualLayout>
          <c:xMode val="edge"/>
          <c:yMode val="edge"/>
          <c:x val="0.29366050173960812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900246011568304"/>
          <c:y val="0.15264553469277878"/>
          <c:w val="0.88099753988431695"/>
          <c:h val="0.6502075702075702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'Real wage and labour cost'!$O$54</c:f>
              <c:strCache>
                <c:ptCount val="1"/>
                <c:pt idx="0">
                  <c:v>Q1 2009-Q4 2013</c:v>
                </c:pt>
              </c:strCache>
            </c:strRef>
          </c:tx>
          <c:spPr>
            <a:solidFill>
              <a:schemeClr val="accent1"/>
            </a:solidFill>
            <a:ln w="6350" cmpd="sng">
              <a:solidFill>
                <a:schemeClr val="accent1"/>
              </a:solidFill>
            </a:ln>
          </c:spPr>
          <c:invertIfNegative val="0"/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5"/>
            <c:invertIfNegative val="0"/>
            <c:bubble3D val="0"/>
          </c:dPt>
          <c:dPt>
            <c:idx val="26"/>
            <c:invertIfNegative val="0"/>
            <c:bubble3D val="0"/>
          </c:dPt>
          <c:dPt>
            <c:idx val="27"/>
            <c:invertIfNegative val="0"/>
            <c:bubble3D val="0"/>
          </c:dPt>
          <c:dPt>
            <c:idx val="28"/>
            <c:invertIfNegative val="0"/>
            <c:bubble3D val="0"/>
          </c:dPt>
          <c:cat>
            <c:strRef>
              <c:f>'Real wage and labour cost'!$M$55:$M$63</c:f>
              <c:strCache>
                <c:ptCount val="9"/>
                <c:pt idx="0">
                  <c:v>Japan</c:v>
                </c:pt>
                <c:pt idx="1">
                  <c:v>Euro area</c:v>
                </c:pt>
                <c:pt idx="2">
                  <c:v>OECD</c:v>
                </c:pt>
                <c:pt idx="3">
                  <c:v>Italy</c:v>
                </c:pt>
                <c:pt idx="4">
                  <c:v>United States</c:v>
                </c:pt>
                <c:pt idx="5">
                  <c:v>Germany</c:v>
                </c:pt>
                <c:pt idx="6">
                  <c:v>France</c:v>
                </c:pt>
                <c:pt idx="7">
                  <c:v>Canada</c:v>
                </c:pt>
                <c:pt idx="8">
                  <c:v>United Kingdom</c:v>
                </c:pt>
              </c:strCache>
            </c:strRef>
          </c:cat>
          <c:val>
            <c:numRef>
              <c:f>'Real wage and labour cost'!$O$55:$O$63</c:f>
              <c:numCache>
                <c:formatCode>0.0</c:formatCode>
                <c:ptCount val="9"/>
                <c:pt idx="0">
                  <c:v>-1.768599</c:v>
                </c:pt>
                <c:pt idx="1">
                  <c:v>0.4692364</c:v>
                </c:pt>
                <c:pt idx="2">
                  <c:v>0.56191919999999995</c:v>
                </c:pt>
                <c:pt idx="3">
                  <c:v>0.73078160000000003</c:v>
                </c:pt>
                <c:pt idx="4">
                  <c:v>0.80972429999999995</c:v>
                </c:pt>
                <c:pt idx="5">
                  <c:v>0.90711589999999998</c:v>
                </c:pt>
                <c:pt idx="6">
                  <c:v>0.90863939999999999</c:v>
                </c:pt>
                <c:pt idx="7">
                  <c:v>1.4256329999999999</c:v>
                </c:pt>
                <c:pt idx="8">
                  <c:v>1.662669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3763456"/>
        <c:axId val="93764992"/>
      </c:barChart>
      <c:lineChart>
        <c:grouping val="standard"/>
        <c:varyColors val="0"/>
        <c:ser>
          <c:idx val="0"/>
          <c:order val="0"/>
          <c:tx>
            <c:strRef>
              <c:f>'Real wage and labour cost'!$N$54</c:f>
              <c:strCache>
                <c:ptCount val="1"/>
                <c:pt idx="0">
                  <c:v>Q4 2007-Q1 2009</c:v>
                </c:pt>
              </c:strCache>
            </c:strRef>
          </c:tx>
          <c:spPr>
            <a:ln w="25400">
              <a:noFill/>
            </a:ln>
          </c:spPr>
          <c:marker>
            <c:symbol val="circle"/>
            <c:size val="6"/>
            <c:spPr>
              <a:solidFill>
                <a:schemeClr val="bg1">
                  <a:lumMod val="75000"/>
                </a:schemeClr>
              </a:solidFill>
              <a:ln w="6350">
                <a:solidFill>
                  <a:srgbClr val="000000"/>
                </a:solidFill>
                <a:prstDash val="solid"/>
              </a:ln>
            </c:spPr>
          </c:marker>
          <c:dPt>
            <c:idx val="1"/>
            <c:marker>
              <c:spPr>
                <a:solidFill>
                  <a:schemeClr val="bg1"/>
                </a:solidFill>
                <a:ln w="6350">
                  <a:solidFill>
                    <a:srgbClr val="000000"/>
                  </a:solidFill>
                  <a:prstDash val="solid"/>
                </a:ln>
              </c:spPr>
            </c:marker>
            <c:bubble3D val="0"/>
          </c:dPt>
          <c:dPt>
            <c:idx val="2"/>
            <c:marker>
              <c:spPr>
                <a:solidFill>
                  <a:schemeClr val="bg1"/>
                </a:solidFill>
                <a:ln w="6350">
                  <a:solidFill>
                    <a:srgbClr val="000000"/>
                  </a:solidFill>
                  <a:prstDash val="solid"/>
                </a:ln>
              </c:spPr>
            </c:marker>
            <c:bubble3D val="0"/>
          </c:dPt>
          <c:dPt>
            <c:idx val="5"/>
            <c:marker>
              <c:spPr>
                <a:solidFill>
                  <a:schemeClr val="bg1">
                    <a:lumMod val="85000"/>
                  </a:schemeClr>
                </a:solidFill>
                <a:ln w="6350">
                  <a:solidFill>
                    <a:srgbClr val="000000"/>
                  </a:solidFill>
                  <a:prstDash val="solid"/>
                </a:ln>
              </c:spPr>
            </c:marker>
            <c:bubble3D val="0"/>
          </c:dPt>
          <c:dPt>
            <c:idx val="6"/>
            <c:bubble3D val="0"/>
          </c:dPt>
          <c:cat>
            <c:strRef>
              <c:f>'Real wage and labour cost'!$M$55:$M$63</c:f>
              <c:strCache>
                <c:ptCount val="9"/>
                <c:pt idx="0">
                  <c:v>Japan</c:v>
                </c:pt>
                <c:pt idx="1">
                  <c:v>Euro area</c:v>
                </c:pt>
                <c:pt idx="2">
                  <c:v>OECD</c:v>
                </c:pt>
                <c:pt idx="3">
                  <c:v>Italy</c:v>
                </c:pt>
                <c:pt idx="4">
                  <c:v>United States</c:v>
                </c:pt>
                <c:pt idx="5">
                  <c:v>Germany</c:v>
                </c:pt>
                <c:pt idx="6">
                  <c:v>France</c:v>
                </c:pt>
                <c:pt idx="7">
                  <c:v>Canada</c:v>
                </c:pt>
                <c:pt idx="8">
                  <c:v>United Kingdom</c:v>
                </c:pt>
              </c:strCache>
            </c:strRef>
          </c:cat>
          <c:val>
            <c:numRef>
              <c:f>'Real wage and labour cost'!$N$55:$N$63</c:f>
              <c:numCache>
                <c:formatCode>0.0</c:formatCode>
                <c:ptCount val="9"/>
                <c:pt idx="0">
                  <c:v>3.977633</c:v>
                </c:pt>
                <c:pt idx="1">
                  <c:v>4.8183959999999999</c:v>
                </c:pt>
                <c:pt idx="2">
                  <c:v>2.887003</c:v>
                </c:pt>
                <c:pt idx="3">
                  <c:v>4.6058649999999997</c:v>
                </c:pt>
                <c:pt idx="4">
                  <c:v>0.8824746</c:v>
                </c:pt>
                <c:pt idx="5">
                  <c:v>5.854209</c:v>
                </c:pt>
                <c:pt idx="6">
                  <c:v>3.2352690000000002</c:v>
                </c:pt>
                <c:pt idx="7">
                  <c:v>3.09701</c:v>
                </c:pt>
                <c:pt idx="8">
                  <c:v>3.9509530000000002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4444"/>
          </c:spPr>
        </c:dropLines>
        <c:marker val="1"/>
        <c:smooth val="0"/>
        <c:axId val="93763456"/>
        <c:axId val="93764992"/>
      </c:lineChart>
      <c:catAx>
        <c:axId val="93763456"/>
        <c:scaling>
          <c:orientation val="minMax"/>
        </c:scaling>
        <c:delete val="0"/>
        <c:axPos val="b"/>
        <c:majorGridlines>
          <c:spPr>
            <a:ln w="0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0">
            <a:solidFill>
              <a:srgbClr val="000000"/>
            </a:solidFill>
            <a:prstDash val="solid"/>
          </a:ln>
        </c:spPr>
        <c:txPr>
          <a:bodyPr rot="-2400000" vert="horz"/>
          <a:lstStyle/>
          <a:p>
            <a:pPr>
              <a:defRPr sz="1100"/>
            </a:pPr>
            <a:endParaRPr lang="en-US"/>
          </a:p>
        </c:txPr>
        <c:crossAx val="93764992"/>
        <c:crosses val="autoZero"/>
        <c:auto val="1"/>
        <c:lblAlgn val="ctr"/>
        <c:lblOffset val="0"/>
        <c:tickLblSkip val="1"/>
        <c:noMultiLvlLbl val="0"/>
      </c:catAx>
      <c:valAx>
        <c:axId val="93764992"/>
        <c:scaling>
          <c:orientation val="minMax"/>
          <c:max val="6"/>
          <c:min val="-4"/>
        </c:scaling>
        <c:delete val="0"/>
        <c:axPos val="l"/>
        <c:majorGridlines>
          <c:spPr>
            <a:ln w="0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1100"/>
                </a:pPr>
                <a:r>
                  <a:rPr lang="en-US" sz="1100"/>
                  <a:t>%</a:t>
                </a:r>
              </a:p>
            </c:rich>
          </c:tx>
          <c:layout>
            <c:manualLayout>
              <c:xMode val="edge"/>
              <c:yMode val="edge"/>
              <c:x val="6.0020569529122339E-2"/>
              <c:y val="6.3342851374347434E-2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spPr>
          <a:noFill/>
          <a:ln w="0">
            <a:solidFill>
              <a:srgbClr val="000000"/>
            </a:solidFill>
            <a:prstDash val="solid"/>
          </a:ln>
        </c:spPr>
        <c:txPr>
          <a:bodyPr rot="-60000000" vert="horz"/>
          <a:lstStyle/>
          <a:p>
            <a:pPr>
              <a:defRPr sz="1100"/>
            </a:pPr>
            <a:endParaRPr lang="en-US"/>
          </a:p>
        </c:txPr>
        <c:crossAx val="93763456"/>
        <c:crosses val="autoZero"/>
        <c:crossBetween val="between"/>
        <c:majorUnit val="2"/>
      </c:valAx>
      <c:spPr>
        <a:solidFill>
          <a:srgbClr val="F4FFFF"/>
        </a:solidFill>
        <a:ln w="9525">
          <a:noFill/>
        </a:ln>
      </c:spPr>
    </c:plotArea>
    <c:legend>
      <c:legendPos val="t"/>
      <c:layout>
        <c:manualLayout>
          <c:xMode val="edge"/>
          <c:yMode val="edge"/>
          <c:x val="0.63261840271722702"/>
          <c:y val="0.59783834712968575"/>
          <c:w val="0.29188324968655793"/>
          <c:h val="0.1480599540442060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000">
          <a:solidFill>
            <a:srgbClr val="000000"/>
          </a:solidFill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600" dirty="0"/>
              <a:t>Real wage growth</a:t>
            </a:r>
            <a:r>
              <a:rPr lang="en-GB" dirty="0"/>
              <a:t/>
            </a:r>
            <a:br>
              <a:rPr lang="en-GB" dirty="0"/>
            </a:br>
            <a:r>
              <a:rPr lang="en-GB" sz="1400" b="0" dirty="0"/>
              <a:t>Average annualised growth rate</a:t>
            </a:r>
          </a:p>
        </c:rich>
      </c:tx>
      <c:layout>
        <c:manualLayout>
          <c:xMode val="edge"/>
          <c:yMode val="edge"/>
          <c:x val="0.29366050173960812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010399330998452"/>
          <c:y val="0.16286561953153644"/>
          <c:w val="0.87989600669001544"/>
          <c:h val="0.6407070748483341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'Real wage and labour cost'!$L$54</c:f>
              <c:strCache>
                <c:ptCount val="1"/>
                <c:pt idx="0">
                  <c:v>Q1 2009-Q4 2013</c:v>
                </c:pt>
              </c:strCache>
            </c:strRef>
          </c:tx>
          <c:spPr>
            <a:solidFill>
              <a:schemeClr val="accent1"/>
            </a:solidFill>
            <a:ln w="6350" cmpd="sng">
              <a:solidFill>
                <a:schemeClr val="accent1"/>
              </a:solidFill>
            </a:ln>
          </c:spPr>
          <c:invertIfNegative val="0"/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5"/>
            <c:invertIfNegative val="0"/>
            <c:bubble3D val="0"/>
          </c:dPt>
          <c:dPt>
            <c:idx val="26"/>
            <c:invertIfNegative val="0"/>
            <c:bubble3D val="0"/>
          </c:dPt>
          <c:dPt>
            <c:idx val="27"/>
            <c:invertIfNegative val="0"/>
            <c:bubble3D val="0"/>
          </c:dPt>
          <c:dPt>
            <c:idx val="28"/>
            <c:invertIfNegative val="0"/>
            <c:bubble3D val="0"/>
          </c:dPt>
          <c:cat>
            <c:strRef>
              <c:f>'Real wage and labour cost'!$J$55:$J$63</c:f>
              <c:strCache>
                <c:ptCount val="9"/>
                <c:pt idx="0">
                  <c:v>United Kingdom</c:v>
                </c:pt>
                <c:pt idx="1">
                  <c:v>Italy</c:v>
                </c:pt>
                <c:pt idx="2">
                  <c:v>Euro area</c:v>
                </c:pt>
                <c:pt idx="3">
                  <c:v>Japan</c:v>
                </c:pt>
                <c:pt idx="4">
                  <c:v>United States</c:v>
                </c:pt>
                <c:pt idx="5">
                  <c:v>OECD</c:v>
                </c:pt>
                <c:pt idx="6">
                  <c:v>Germany</c:v>
                </c:pt>
                <c:pt idx="7">
                  <c:v>Canada</c:v>
                </c:pt>
                <c:pt idx="8">
                  <c:v>France</c:v>
                </c:pt>
              </c:strCache>
            </c:strRef>
          </c:cat>
          <c:val>
            <c:numRef>
              <c:f>'Real wage and labour cost'!$L$55:$L$63</c:f>
              <c:numCache>
                <c:formatCode>0.0</c:formatCode>
                <c:ptCount val="9"/>
                <c:pt idx="0">
                  <c:v>-0.97693920000000001</c:v>
                </c:pt>
                <c:pt idx="1">
                  <c:v>-0.60127260000000005</c:v>
                </c:pt>
                <c:pt idx="2">
                  <c:v>-0.1320934</c:v>
                </c:pt>
                <c:pt idx="3">
                  <c:v>-9.2880699999999997E-2</c:v>
                </c:pt>
                <c:pt idx="4">
                  <c:v>0.15963550000000001</c:v>
                </c:pt>
                <c:pt idx="5">
                  <c:v>0.18516060000000001</c:v>
                </c:pt>
                <c:pt idx="6">
                  <c:v>0.263629</c:v>
                </c:pt>
                <c:pt idx="7">
                  <c:v>0.77054979999999995</c:v>
                </c:pt>
                <c:pt idx="8">
                  <c:v>0.80407620000000002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5582848"/>
        <c:axId val="95592832"/>
      </c:barChart>
      <c:lineChart>
        <c:grouping val="standard"/>
        <c:varyColors val="0"/>
        <c:ser>
          <c:idx val="0"/>
          <c:order val="0"/>
          <c:tx>
            <c:strRef>
              <c:f>'Real wage and labour cost'!$K$54</c:f>
              <c:strCache>
                <c:ptCount val="1"/>
                <c:pt idx="0">
                  <c:v>Q4 2007-Q1 2009</c:v>
                </c:pt>
              </c:strCache>
            </c:strRef>
          </c:tx>
          <c:spPr>
            <a:ln w="25400">
              <a:noFill/>
            </a:ln>
          </c:spPr>
          <c:marker>
            <c:symbol val="circle"/>
            <c:size val="6"/>
            <c:spPr>
              <a:solidFill>
                <a:schemeClr val="bg1">
                  <a:lumMod val="75000"/>
                </a:schemeClr>
              </a:solidFill>
              <a:ln w="6350">
                <a:solidFill>
                  <a:srgbClr val="000000"/>
                </a:solidFill>
                <a:prstDash val="solid"/>
              </a:ln>
            </c:spPr>
          </c:marker>
          <c:dPt>
            <c:idx val="2"/>
            <c:marker>
              <c:spPr>
                <a:solidFill>
                  <a:schemeClr val="bg1"/>
                </a:solidFill>
                <a:ln w="6350">
                  <a:solidFill>
                    <a:srgbClr val="000000"/>
                  </a:solidFill>
                  <a:prstDash val="solid"/>
                </a:ln>
              </c:spPr>
            </c:marker>
            <c:bubble3D val="0"/>
          </c:dPt>
          <c:dPt>
            <c:idx val="5"/>
            <c:marker>
              <c:spPr>
                <a:solidFill>
                  <a:schemeClr val="bg1"/>
                </a:solidFill>
                <a:ln w="6350">
                  <a:solidFill>
                    <a:srgbClr val="000000"/>
                  </a:solidFill>
                  <a:prstDash val="solid"/>
                </a:ln>
              </c:spPr>
            </c:marker>
            <c:bubble3D val="0"/>
          </c:dPt>
          <c:dPt>
            <c:idx val="6"/>
            <c:marker>
              <c:spPr>
                <a:solidFill>
                  <a:schemeClr val="bg1">
                    <a:lumMod val="85000"/>
                  </a:schemeClr>
                </a:solidFill>
                <a:ln w="6350">
                  <a:solidFill>
                    <a:srgbClr val="000000"/>
                  </a:solidFill>
                  <a:prstDash val="solid"/>
                </a:ln>
              </c:spPr>
            </c:marker>
            <c:bubble3D val="0"/>
          </c:dPt>
          <c:cat>
            <c:strRef>
              <c:f>'Real wage and labour cost'!$J$55:$J$63</c:f>
              <c:strCache>
                <c:ptCount val="9"/>
                <c:pt idx="0">
                  <c:v>United Kingdom</c:v>
                </c:pt>
                <c:pt idx="1">
                  <c:v>Italy</c:v>
                </c:pt>
                <c:pt idx="2">
                  <c:v>Euro area</c:v>
                </c:pt>
                <c:pt idx="3">
                  <c:v>Japan</c:v>
                </c:pt>
                <c:pt idx="4">
                  <c:v>United States</c:v>
                </c:pt>
                <c:pt idx="5">
                  <c:v>OECD</c:v>
                </c:pt>
                <c:pt idx="6">
                  <c:v>Germany</c:v>
                </c:pt>
                <c:pt idx="7">
                  <c:v>Canada</c:v>
                </c:pt>
                <c:pt idx="8">
                  <c:v>France</c:v>
                </c:pt>
              </c:strCache>
            </c:strRef>
          </c:cat>
          <c:val>
            <c:numRef>
              <c:f>'Real wage and labour cost'!$K$55:$K$63</c:f>
              <c:numCache>
                <c:formatCode>0.0</c:formatCode>
                <c:ptCount val="9"/>
                <c:pt idx="0">
                  <c:v>-1.517407</c:v>
                </c:pt>
                <c:pt idx="1">
                  <c:v>0.18159549999999999</c:v>
                </c:pt>
                <c:pt idx="2">
                  <c:v>2.1209720000000001</c:v>
                </c:pt>
                <c:pt idx="3">
                  <c:v>0.4253904</c:v>
                </c:pt>
                <c:pt idx="4">
                  <c:v>0.45571329999999999</c:v>
                </c:pt>
                <c:pt idx="5">
                  <c:v>0.74076649999999999</c:v>
                </c:pt>
                <c:pt idx="6">
                  <c:v>2.2679809999999998</c:v>
                </c:pt>
                <c:pt idx="7">
                  <c:v>2.5403500000000001</c:v>
                </c:pt>
                <c:pt idx="8">
                  <c:v>1.2244219999999999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4444"/>
          </c:spPr>
        </c:dropLines>
        <c:marker val="1"/>
        <c:smooth val="0"/>
        <c:axId val="95582848"/>
        <c:axId val="95592832"/>
      </c:lineChart>
      <c:catAx>
        <c:axId val="95582848"/>
        <c:scaling>
          <c:orientation val="minMax"/>
        </c:scaling>
        <c:delete val="0"/>
        <c:axPos val="b"/>
        <c:majorGridlines>
          <c:spPr>
            <a:ln w="0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0">
            <a:solidFill>
              <a:srgbClr val="000000"/>
            </a:solidFill>
            <a:prstDash val="solid"/>
          </a:ln>
        </c:spPr>
        <c:txPr>
          <a:bodyPr rot="-2400000" vert="horz"/>
          <a:lstStyle/>
          <a:p>
            <a:pPr>
              <a:defRPr sz="1100"/>
            </a:pPr>
            <a:endParaRPr lang="en-US"/>
          </a:p>
        </c:txPr>
        <c:crossAx val="95592832"/>
        <c:crosses val="autoZero"/>
        <c:auto val="1"/>
        <c:lblAlgn val="ctr"/>
        <c:lblOffset val="0"/>
        <c:tickLblSkip val="1"/>
        <c:noMultiLvlLbl val="0"/>
      </c:catAx>
      <c:valAx>
        <c:axId val="95592832"/>
        <c:scaling>
          <c:orientation val="minMax"/>
          <c:max val="3"/>
          <c:min val="-2"/>
        </c:scaling>
        <c:delete val="0"/>
        <c:axPos val="l"/>
        <c:majorGridlines>
          <c:spPr>
            <a:ln w="0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1100"/>
                </a:pPr>
                <a:r>
                  <a:rPr lang="en-US" sz="1100"/>
                  <a:t>%</a:t>
                </a:r>
              </a:p>
            </c:rich>
          </c:tx>
          <c:layout>
            <c:manualLayout>
              <c:xMode val="edge"/>
              <c:yMode val="edge"/>
              <c:x val="6.0363148612732558E-2"/>
              <c:y val="7.3075436107272018E-2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spPr>
          <a:noFill/>
          <a:ln w="0">
            <a:solidFill>
              <a:srgbClr val="000000"/>
            </a:solidFill>
            <a:prstDash val="solid"/>
          </a:ln>
        </c:spPr>
        <c:txPr>
          <a:bodyPr rot="-60000000" vert="horz"/>
          <a:lstStyle/>
          <a:p>
            <a:pPr>
              <a:defRPr sz="1100"/>
            </a:pPr>
            <a:endParaRPr lang="en-US"/>
          </a:p>
        </c:txPr>
        <c:crossAx val="95582848"/>
        <c:crosses val="autoZero"/>
        <c:crossBetween val="between"/>
        <c:majorUnit val="1"/>
      </c:valAx>
      <c:spPr>
        <a:solidFill>
          <a:srgbClr val="F4FFFF"/>
        </a:solidFill>
        <a:ln w="9525">
          <a:noFill/>
        </a:ln>
      </c:spPr>
    </c:plotArea>
    <c:legend>
      <c:legendPos val="t"/>
      <c:layout>
        <c:manualLayout>
          <c:xMode val="edge"/>
          <c:yMode val="edge"/>
          <c:x val="0.629072650096692"/>
          <c:y val="0.60782052308733336"/>
          <c:w val="0.31645916408825742"/>
          <c:h val="0.1431403555222118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050">
          <a:solidFill>
            <a:srgbClr val="000000"/>
          </a:solidFill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GB" sz="1600" dirty="0"/>
              <a:t>Incidence of real wage cut in 2010</a:t>
            </a:r>
          </a:p>
          <a:p>
            <a:pPr>
              <a:defRPr sz="1400"/>
            </a:pPr>
            <a:r>
              <a:rPr lang="en-GB" sz="1400" b="0" dirty="0" smtClean="0"/>
              <a:t>Percentage </a:t>
            </a:r>
            <a:r>
              <a:rPr lang="en-GB" sz="1400" b="0" dirty="0"/>
              <a:t>of full-time job stayers</a:t>
            </a:r>
            <a:r>
              <a:rPr lang="en-GB" sz="1400" dirty="0"/>
              <a:t> </a:t>
            </a:r>
          </a:p>
          <a:p>
            <a:pPr>
              <a:defRPr sz="1400"/>
            </a:pPr>
            <a:r>
              <a:rPr lang="en-GB" sz="1400" b="0" dirty="0"/>
              <a:t>(aged 15-64, staying at least one year with the same employer)</a:t>
            </a:r>
          </a:p>
        </c:rich>
      </c:tx>
      <c:layout>
        <c:manualLayout>
          <c:xMode val="edge"/>
          <c:yMode val="edge"/>
          <c:x val="0.26316618579978213"/>
          <c:y val="2.12226419286745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2561404485961992E-2"/>
          <c:y val="0.25413255077432662"/>
          <c:w val="0.93977492136979079"/>
          <c:h val="0.65214632303803366"/>
        </c:manualLayout>
      </c:layout>
      <c:barChart>
        <c:barDir val="col"/>
        <c:grouping val="stacked"/>
        <c:varyColors val="0"/>
        <c:ser>
          <c:idx val="2"/>
          <c:order val="1"/>
          <c:tx>
            <c:strRef>
              <c:f>'Real wage cut'!$D$29</c:f>
              <c:strCache>
                <c:ptCount val="1"/>
                <c:pt idx="0">
                  <c:v>Nominal wage cut</c:v>
                </c:pt>
              </c:strCache>
            </c:strRef>
          </c:tx>
          <c:spPr>
            <a:solidFill>
              <a:srgbClr val="1F497D"/>
            </a:solidFill>
            <a:ln w="12700">
              <a:solidFill>
                <a:srgbClr val="1F497D"/>
              </a:solidFill>
              <a:prstDash val="solid"/>
            </a:ln>
          </c:spPr>
          <c:invertIfNegative val="0"/>
          <c:dPt>
            <c:idx val="11"/>
            <c:invertIfNegative val="0"/>
            <c:bubble3D val="0"/>
            <c:spPr>
              <a:pattFill prst="dkUpDiag">
                <a:fgClr>
                  <a:srgbClr val="1F497D"/>
                </a:fgClr>
                <a:bgClr>
                  <a:sysClr val="window" lastClr="FFFFFF"/>
                </a:bgClr>
              </a:pattFill>
              <a:ln w="12700">
                <a:solidFill>
                  <a:srgbClr val="1F497D"/>
                </a:solidFill>
                <a:prstDash val="solid"/>
              </a:ln>
            </c:spPr>
          </c:dPt>
          <c:dPt>
            <c:idx val="12"/>
            <c:invertIfNegative val="0"/>
            <c:bubble3D val="0"/>
          </c:dPt>
          <c:cat>
            <c:strRef>
              <c:f>'Real wage cut'!$B$30:$B$49</c:f>
              <c:strCache>
                <c:ptCount val="20"/>
                <c:pt idx="0">
                  <c:v>FIN</c:v>
                </c:pt>
                <c:pt idx="1">
                  <c:v>NLD</c:v>
                </c:pt>
                <c:pt idx="2">
                  <c:v>DNK</c:v>
                </c:pt>
                <c:pt idx="3">
                  <c:v>SVN</c:v>
                </c:pt>
                <c:pt idx="4">
                  <c:v>AUS</c:v>
                </c:pt>
                <c:pt idx="5">
                  <c:v>LUX</c:v>
                </c:pt>
                <c:pt idx="6">
                  <c:v>ITA</c:v>
                </c:pt>
                <c:pt idx="7">
                  <c:v>POL</c:v>
                </c:pt>
                <c:pt idx="8">
                  <c:v>AUT</c:v>
                </c:pt>
                <c:pt idx="9">
                  <c:v>FRA</c:v>
                </c:pt>
                <c:pt idx="10">
                  <c:v>BEL</c:v>
                </c:pt>
                <c:pt idx="11">
                  <c:v>ALL</c:v>
                </c:pt>
                <c:pt idx="12">
                  <c:v>DEU</c:v>
                </c:pt>
                <c:pt idx="13">
                  <c:v>USA</c:v>
                </c:pt>
                <c:pt idx="14">
                  <c:v>CZE</c:v>
                </c:pt>
                <c:pt idx="15">
                  <c:v>GBR</c:v>
                </c:pt>
                <c:pt idx="16">
                  <c:v>ESP</c:v>
                </c:pt>
                <c:pt idx="17">
                  <c:v>GRC</c:v>
                </c:pt>
                <c:pt idx="18">
                  <c:v>PRT</c:v>
                </c:pt>
                <c:pt idx="19">
                  <c:v>EST</c:v>
                </c:pt>
              </c:strCache>
            </c:strRef>
          </c:cat>
          <c:val>
            <c:numRef>
              <c:f>'Real wage cut'!$D$30:$D$49</c:f>
              <c:numCache>
                <c:formatCode>0.0</c:formatCode>
                <c:ptCount val="20"/>
                <c:pt idx="0">
                  <c:v>26.35061</c:v>
                </c:pt>
                <c:pt idx="1">
                  <c:v>24.809740000000001</c:v>
                </c:pt>
                <c:pt idx="2">
                  <c:v>24.260349999999999</c:v>
                </c:pt>
                <c:pt idx="3">
                  <c:v>32.828279999999999</c:v>
                </c:pt>
                <c:pt idx="4">
                  <c:v>28.29374</c:v>
                </c:pt>
                <c:pt idx="5">
                  <c:v>34.220359999999999</c:v>
                </c:pt>
                <c:pt idx="6">
                  <c:v>33.015210000000003</c:v>
                </c:pt>
                <c:pt idx="7">
                  <c:v>27.532630000000001</c:v>
                </c:pt>
                <c:pt idx="8">
                  <c:v>37.241840000000003</c:v>
                </c:pt>
                <c:pt idx="9">
                  <c:v>34.658259999999999</c:v>
                </c:pt>
                <c:pt idx="10">
                  <c:v>35.571539999999999</c:v>
                </c:pt>
                <c:pt idx="11">
                  <c:v>33.708349473684208</c:v>
                </c:pt>
                <c:pt idx="12">
                  <c:v>29.916840000000001</c:v>
                </c:pt>
                <c:pt idx="13">
                  <c:v>39.729529999999997</c:v>
                </c:pt>
                <c:pt idx="14">
                  <c:v>33.50235</c:v>
                </c:pt>
                <c:pt idx="15">
                  <c:v>30.614409999999999</c:v>
                </c:pt>
                <c:pt idx="16">
                  <c:v>44.59037</c:v>
                </c:pt>
                <c:pt idx="17">
                  <c:v>29.618320000000001</c:v>
                </c:pt>
                <c:pt idx="18">
                  <c:v>52.451709999999999</c:v>
                </c:pt>
                <c:pt idx="19">
                  <c:v>41.252549999999999</c:v>
                </c:pt>
              </c:numCache>
            </c:numRef>
          </c:val>
        </c:ser>
        <c:ser>
          <c:idx val="1"/>
          <c:order val="2"/>
          <c:spPr>
            <a:solidFill>
              <a:sysClr val="window" lastClr="FFFFFF">
                <a:lumMod val="75000"/>
              </a:sysClr>
            </a:solidFill>
            <a:ln w="12700">
              <a:solidFill>
                <a:srgbClr val="1F497D"/>
              </a:solidFill>
            </a:ln>
          </c:spPr>
          <c:invertIfNegative val="0"/>
          <c:dPt>
            <c:idx val="11"/>
            <c:invertIfNegative val="0"/>
            <c:bubble3D val="0"/>
            <c:spPr>
              <a:pattFill prst="wdUpDiag">
                <a:fgClr>
                  <a:sysClr val="window" lastClr="FFFFFF">
                    <a:lumMod val="75000"/>
                  </a:sysClr>
                </a:fgClr>
                <a:bgClr>
                  <a:sysClr val="window" lastClr="FFFFFF"/>
                </a:bgClr>
              </a:pattFill>
              <a:ln w="12700">
                <a:solidFill>
                  <a:srgbClr val="1F497D"/>
                </a:solidFill>
              </a:ln>
            </c:spPr>
          </c:dPt>
          <c:dPt>
            <c:idx val="12"/>
            <c:invertIfNegative val="0"/>
            <c:bubble3D val="0"/>
          </c:dPt>
          <c:cat>
            <c:strRef>
              <c:f>'Real wage cut'!$B$30:$B$49</c:f>
              <c:strCache>
                <c:ptCount val="20"/>
                <c:pt idx="0">
                  <c:v>FIN</c:v>
                </c:pt>
                <c:pt idx="1">
                  <c:v>NLD</c:v>
                </c:pt>
                <c:pt idx="2">
                  <c:v>DNK</c:v>
                </c:pt>
                <c:pt idx="3">
                  <c:v>SVN</c:v>
                </c:pt>
                <c:pt idx="4">
                  <c:v>AUS</c:v>
                </c:pt>
                <c:pt idx="5">
                  <c:v>LUX</c:v>
                </c:pt>
                <c:pt idx="6">
                  <c:v>ITA</c:v>
                </c:pt>
                <c:pt idx="7">
                  <c:v>POL</c:v>
                </c:pt>
                <c:pt idx="8">
                  <c:v>AUT</c:v>
                </c:pt>
                <c:pt idx="9">
                  <c:v>FRA</c:v>
                </c:pt>
                <c:pt idx="10">
                  <c:v>BEL</c:v>
                </c:pt>
                <c:pt idx="11">
                  <c:v>ALL</c:v>
                </c:pt>
                <c:pt idx="12">
                  <c:v>DEU</c:v>
                </c:pt>
                <c:pt idx="13">
                  <c:v>USA</c:v>
                </c:pt>
                <c:pt idx="14">
                  <c:v>CZE</c:v>
                </c:pt>
                <c:pt idx="15">
                  <c:v>GBR</c:v>
                </c:pt>
                <c:pt idx="16">
                  <c:v>ESP</c:v>
                </c:pt>
                <c:pt idx="17">
                  <c:v>GRC</c:v>
                </c:pt>
                <c:pt idx="18">
                  <c:v>PRT</c:v>
                </c:pt>
                <c:pt idx="19">
                  <c:v>EST</c:v>
                </c:pt>
              </c:strCache>
            </c:strRef>
          </c:cat>
          <c:val>
            <c:numRef>
              <c:f>'Real wage cut'!$E$30:$E$49</c:f>
              <c:numCache>
                <c:formatCode>0.0</c:formatCode>
                <c:ptCount val="20"/>
                <c:pt idx="0">
                  <c:v>7.1664800000000035</c:v>
                </c:pt>
                <c:pt idx="1">
                  <c:v>15.753429999999998</c:v>
                </c:pt>
                <c:pt idx="2">
                  <c:v>16.331370000000003</c:v>
                </c:pt>
                <c:pt idx="3">
                  <c:v>9.9567100000000011</c:v>
                </c:pt>
                <c:pt idx="4">
                  <c:v>15.739739999999998</c:v>
                </c:pt>
                <c:pt idx="5">
                  <c:v>10.270769999999999</c:v>
                </c:pt>
                <c:pt idx="6">
                  <c:v>11.691019999999995</c:v>
                </c:pt>
                <c:pt idx="7">
                  <c:v>17.806090000000001</c:v>
                </c:pt>
                <c:pt idx="8">
                  <c:v>8.8607599999999991</c:v>
                </c:pt>
                <c:pt idx="9">
                  <c:v>12.195840000000004</c:v>
                </c:pt>
                <c:pt idx="10">
                  <c:v>11.910470000000004</c:v>
                </c:pt>
                <c:pt idx="11">
                  <c:v>15.135124736842108</c:v>
                </c:pt>
                <c:pt idx="12">
                  <c:v>19.105409999999999</c:v>
                </c:pt>
                <c:pt idx="13">
                  <c:v>11.366960000000006</c:v>
                </c:pt>
                <c:pt idx="14">
                  <c:v>20.60848</c:v>
                </c:pt>
                <c:pt idx="15">
                  <c:v>24.894069999999999</c:v>
                </c:pt>
                <c:pt idx="16">
                  <c:v>12.03877</c:v>
                </c:pt>
                <c:pt idx="17">
                  <c:v>27.328239999999997</c:v>
                </c:pt>
                <c:pt idx="18">
                  <c:v>10.921250000000001</c:v>
                </c:pt>
                <c:pt idx="19">
                  <c:v>23.621510000000001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overlap val="100"/>
        <c:axId val="96948992"/>
        <c:axId val="96950528"/>
      </c:barChart>
      <c:lineChart>
        <c:grouping val="standard"/>
        <c:varyColors val="0"/>
        <c:ser>
          <c:idx val="0"/>
          <c:order val="0"/>
          <c:tx>
            <c:strRef>
              <c:f>'Real wage cut'!$C$29</c:f>
              <c:strCache>
                <c:ptCount val="1"/>
                <c:pt idx="0">
                  <c:v>Real wage cut</c:v>
                </c:pt>
              </c:strCache>
            </c:strRef>
          </c:tx>
          <c:spPr>
            <a:ln w="9525">
              <a:solidFill>
                <a:sysClr val="windowText" lastClr="000000"/>
              </a:solidFill>
              <a:prstDash val="sysDash"/>
            </a:ln>
          </c:spPr>
          <c:marker>
            <c:symbol val="none"/>
          </c:marker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25"/>
            <c:bubble3D val="0"/>
          </c:dPt>
          <c:dPt>
            <c:idx val="26"/>
            <c:bubble3D val="0"/>
          </c:dPt>
          <c:dPt>
            <c:idx val="29"/>
            <c:bubble3D val="0"/>
          </c:dPt>
          <c:dPt>
            <c:idx val="30"/>
            <c:bubble3D val="0"/>
          </c:dPt>
          <c:cat>
            <c:strRef>
              <c:f>'Real wage cut'!$B$30:$B$49</c:f>
              <c:strCache>
                <c:ptCount val="20"/>
                <c:pt idx="0">
                  <c:v>FIN</c:v>
                </c:pt>
                <c:pt idx="1">
                  <c:v>NLD</c:v>
                </c:pt>
                <c:pt idx="2">
                  <c:v>DNK</c:v>
                </c:pt>
                <c:pt idx="3">
                  <c:v>SVN</c:v>
                </c:pt>
                <c:pt idx="4">
                  <c:v>AUS</c:v>
                </c:pt>
                <c:pt idx="5">
                  <c:v>LUX</c:v>
                </c:pt>
                <c:pt idx="6">
                  <c:v>ITA</c:v>
                </c:pt>
                <c:pt idx="7">
                  <c:v>POL</c:v>
                </c:pt>
                <c:pt idx="8">
                  <c:v>AUT</c:v>
                </c:pt>
                <c:pt idx="9">
                  <c:v>FRA</c:v>
                </c:pt>
                <c:pt idx="10">
                  <c:v>BEL</c:v>
                </c:pt>
                <c:pt idx="11">
                  <c:v>ALL</c:v>
                </c:pt>
                <c:pt idx="12">
                  <c:v>DEU</c:v>
                </c:pt>
                <c:pt idx="13">
                  <c:v>USA</c:v>
                </c:pt>
                <c:pt idx="14">
                  <c:v>CZE</c:v>
                </c:pt>
                <c:pt idx="15">
                  <c:v>GBR</c:v>
                </c:pt>
                <c:pt idx="16">
                  <c:v>ESP</c:v>
                </c:pt>
                <c:pt idx="17">
                  <c:v>GRC</c:v>
                </c:pt>
                <c:pt idx="18">
                  <c:v>PRT</c:v>
                </c:pt>
                <c:pt idx="19">
                  <c:v>EST</c:v>
                </c:pt>
              </c:strCache>
            </c:strRef>
          </c:cat>
          <c:val>
            <c:numRef>
              <c:f>'Real wage cut'!$C$30:$C$49</c:f>
              <c:numCache>
                <c:formatCode>0.0</c:formatCode>
                <c:ptCount val="20"/>
                <c:pt idx="0">
                  <c:v>33.517090000000003</c:v>
                </c:pt>
                <c:pt idx="1">
                  <c:v>40.56317</c:v>
                </c:pt>
                <c:pt idx="2">
                  <c:v>40.591720000000002</c:v>
                </c:pt>
                <c:pt idx="3">
                  <c:v>42.784990000000001</c:v>
                </c:pt>
                <c:pt idx="4">
                  <c:v>44.033479999999997</c:v>
                </c:pt>
                <c:pt idx="5">
                  <c:v>44.491129999999998</c:v>
                </c:pt>
                <c:pt idx="6">
                  <c:v>44.706229999999998</c:v>
                </c:pt>
                <c:pt idx="7">
                  <c:v>45.338720000000002</c:v>
                </c:pt>
                <c:pt idx="8">
                  <c:v>46.102600000000002</c:v>
                </c:pt>
                <c:pt idx="9">
                  <c:v>46.854100000000003</c:v>
                </c:pt>
                <c:pt idx="10">
                  <c:v>47.482010000000002</c:v>
                </c:pt>
                <c:pt idx="11">
                  <c:v>48.843474210526317</c:v>
                </c:pt>
                <c:pt idx="12">
                  <c:v>49.02225</c:v>
                </c:pt>
                <c:pt idx="13">
                  <c:v>51.096490000000003</c:v>
                </c:pt>
                <c:pt idx="14">
                  <c:v>54.11083</c:v>
                </c:pt>
                <c:pt idx="15">
                  <c:v>55.508479999999999</c:v>
                </c:pt>
                <c:pt idx="16">
                  <c:v>56.62914</c:v>
                </c:pt>
                <c:pt idx="17">
                  <c:v>56.946559999999998</c:v>
                </c:pt>
                <c:pt idx="18">
                  <c:v>63.372959999999999</c:v>
                </c:pt>
                <c:pt idx="19">
                  <c:v>64.87406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948992"/>
        <c:axId val="96950528"/>
      </c:lineChart>
      <c:catAx>
        <c:axId val="96948992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en-US"/>
          </a:p>
        </c:txPr>
        <c:crossAx val="96950528"/>
        <c:crosses val="autoZero"/>
        <c:auto val="1"/>
        <c:lblAlgn val="ctr"/>
        <c:lblOffset val="0"/>
        <c:tickLblSkip val="1"/>
        <c:noMultiLvlLbl val="0"/>
      </c:catAx>
      <c:valAx>
        <c:axId val="96950528"/>
        <c:scaling>
          <c:orientation val="minMax"/>
          <c:max val="70"/>
          <c:min val="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1100" b="0"/>
                </a:pPr>
                <a:r>
                  <a:rPr lang="en-GB" sz="1100"/>
                  <a:t>%</a:t>
                </a:r>
              </a:p>
            </c:rich>
          </c:tx>
          <c:layout>
            <c:manualLayout>
              <c:xMode val="edge"/>
              <c:yMode val="edge"/>
              <c:x val="1.4692685153486248E-2"/>
              <c:y val="0.14336537787131515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</c:spPr>
        <c:txPr>
          <a:bodyPr rot="-60000000" vert="horz"/>
          <a:lstStyle/>
          <a:p>
            <a:pPr>
              <a:defRPr sz="1100"/>
            </a:pPr>
            <a:endParaRPr lang="en-US"/>
          </a:p>
        </c:txPr>
        <c:crossAx val="96948992"/>
        <c:crosses val="autoZero"/>
        <c:crossBetween val="between"/>
        <c:majorUnit val="10"/>
      </c:valAx>
      <c:spPr>
        <a:solidFill>
          <a:srgbClr val="F4FFFF"/>
        </a:solidFill>
        <a:ln w="0">
          <a:noFill/>
        </a:ln>
      </c:spPr>
    </c:plotArea>
    <c:legend>
      <c:legendPos val="t"/>
      <c:legendEntry>
        <c:idx val="1"/>
        <c:delete val="1"/>
      </c:legendEntry>
      <c:layout>
        <c:manualLayout>
          <c:xMode val="edge"/>
          <c:yMode val="edge"/>
          <c:x val="7.5620495264178939E-2"/>
          <c:y val="0.26256126626580484"/>
          <c:w val="0.4686347597854616"/>
          <c:h val="9.0129508868527705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000">
          <a:latin typeface="Arial Narrow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GB" sz="1600" dirty="0"/>
              <a:t>Fixed-term contracts among new </a:t>
            </a:r>
            <a:r>
              <a:rPr lang="en-GB" sz="1600" dirty="0" smtClean="0"/>
              <a:t>hires</a:t>
            </a:r>
            <a:endParaRPr lang="en-GB" sz="1600" dirty="0"/>
          </a:p>
          <a:p>
            <a:pPr>
              <a:defRPr sz="1400"/>
            </a:pPr>
            <a:r>
              <a:rPr lang="en-GB" sz="1400" b="0" dirty="0"/>
              <a:t>Percentage of employees with no more than three months of tenure</a:t>
            </a:r>
          </a:p>
        </c:rich>
      </c:tx>
      <c:layout>
        <c:manualLayout>
          <c:xMode val="edge"/>
          <c:yMode val="edge"/>
          <c:x val="0.20816077366412386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6483758421011932E-2"/>
          <c:y val="0.16325227728886832"/>
          <c:w val="0.95122440717440648"/>
          <c:h val="0.7189069013432145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FTC!$B$30</c:f>
              <c:strCache>
                <c:ptCount val="1"/>
                <c:pt idx="0">
                  <c:v>2011-12</c:v>
                </c:pt>
              </c:strCache>
            </c:strRef>
          </c:tx>
          <c:spPr>
            <a:solidFill>
              <a:schemeClr val="accent1"/>
            </a:solidFill>
            <a:ln w="12700" cmpd="sng">
              <a:solidFill>
                <a:schemeClr val="accent1"/>
              </a:solidFill>
            </a:ln>
          </c:spPr>
          <c:invertIfNegative val="0"/>
          <c:dPt>
            <c:idx val="12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12700" cmpd="sng">
                <a:solidFill>
                  <a:schemeClr val="accent1"/>
                </a:solidFill>
              </a:ln>
            </c:spPr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5"/>
            <c:invertIfNegative val="0"/>
            <c:bubble3D val="0"/>
          </c:dPt>
          <c:dPt>
            <c:idx val="26"/>
            <c:invertIfNegative val="0"/>
            <c:bubble3D val="0"/>
          </c:dPt>
          <c:dPt>
            <c:idx val="27"/>
            <c:invertIfNegative val="0"/>
            <c:bubble3D val="0"/>
          </c:dPt>
          <c:dPt>
            <c:idx val="28"/>
            <c:invertIfNegative val="0"/>
            <c:bubble3D val="0"/>
          </c:dPt>
          <c:cat>
            <c:strRef>
              <c:f>FTC!$A$31:$A$57</c:f>
              <c:strCache>
                <c:ptCount val="27"/>
                <c:pt idx="0">
                  <c:v>GBR</c:v>
                </c:pt>
                <c:pt idx="1">
                  <c:v>LTU</c:v>
                </c:pt>
                <c:pt idx="2">
                  <c:v>DNK</c:v>
                </c:pt>
                <c:pt idx="3">
                  <c:v>EST</c:v>
                </c:pt>
                <c:pt idx="4">
                  <c:v>AUT</c:v>
                </c:pt>
                <c:pt idx="5">
                  <c:v>LVA</c:v>
                </c:pt>
                <c:pt idx="6">
                  <c:v>CHE</c:v>
                </c:pt>
                <c:pt idx="7">
                  <c:v>NOR</c:v>
                </c:pt>
                <c:pt idx="8">
                  <c:v>LUX</c:v>
                </c:pt>
                <c:pt idx="9">
                  <c:v>BEL</c:v>
                </c:pt>
                <c:pt idx="10">
                  <c:v>IRL</c:v>
                </c:pt>
                <c:pt idx="11">
                  <c:v>ISL</c:v>
                </c:pt>
                <c:pt idx="12">
                  <c:v>DEU</c:v>
                </c:pt>
                <c:pt idx="13">
                  <c:v>SVK</c:v>
                </c:pt>
                <c:pt idx="14">
                  <c:v>HUN</c:v>
                </c:pt>
                <c:pt idx="15">
                  <c:v>ALL</c:v>
                </c:pt>
                <c:pt idx="16">
                  <c:v>GRC</c:v>
                </c:pt>
                <c:pt idx="17">
                  <c:v>CZE</c:v>
                </c:pt>
                <c:pt idx="18">
                  <c:v>FIN</c:v>
                </c:pt>
                <c:pt idx="19">
                  <c:v>ITA</c:v>
                </c:pt>
                <c:pt idx="20">
                  <c:v>NLD</c:v>
                </c:pt>
                <c:pt idx="21">
                  <c:v>FRA</c:v>
                </c:pt>
                <c:pt idx="22">
                  <c:v>SWE</c:v>
                </c:pt>
                <c:pt idx="23">
                  <c:v>SVN</c:v>
                </c:pt>
                <c:pt idx="24">
                  <c:v>PRT</c:v>
                </c:pt>
                <c:pt idx="25">
                  <c:v>POL</c:v>
                </c:pt>
                <c:pt idx="26">
                  <c:v>ESP</c:v>
                </c:pt>
              </c:strCache>
            </c:strRef>
          </c:cat>
          <c:val>
            <c:numRef>
              <c:f>FTC!$B$31:$B$57</c:f>
              <c:numCache>
                <c:formatCode>_(* #\ ##0.0_);_(* \(#\ ##0.0\);_(* "-"??_);_(@_)</c:formatCode>
                <c:ptCount val="27"/>
                <c:pt idx="0">
                  <c:v>25.381039999999999</c:v>
                </c:pt>
                <c:pt idx="1">
                  <c:v>28.582889999999999</c:v>
                </c:pt>
                <c:pt idx="2">
                  <c:v>31.809449999999998</c:v>
                </c:pt>
                <c:pt idx="3">
                  <c:v>32.016480000000001</c:v>
                </c:pt>
                <c:pt idx="4">
                  <c:v>36.55151</c:v>
                </c:pt>
                <c:pt idx="5">
                  <c:v>37.046550000000003</c:v>
                </c:pt>
                <c:pt idx="6">
                  <c:v>40.06241</c:v>
                </c:pt>
                <c:pt idx="7">
                  <c:v>44.667610000000003</c:v>
                </c:pt>
                <c:pt idx="8">
                  <c:v>45.869869999999999</c:v>
                </c:pt>
                <c:pt idx="9">
                  <c:v>48.054600000000001</c:v>
                </c:pt>
                <c:pt idx="10">
                  <c:v>48.438679999999998</c:v>
                </c:pt>
                <c:pt idx="11">
                  <c:v>49.85819</c:v>
                </c:pt>
                <c:pt idx="12">
                  <c:v>51.078209999999999</c:v>
                </c:pt>
                <c:pt idx="13">
                  <c:v>53.802700000000002</c:v>
                </c:pt>
                <c:pt idx="14">
                  <c:v>55.165469999999999</c:v>
                </c:pt>
                <c:pt idx="15">
                  <c:v>55.273418846153845</c:v>
                </c:pt>
                <c:pt idx="16">
                  <c:v>56.6907</c:v>
                </c:pt>
                <c:pt idx="17">
                  <c:v>59.241399999999999</c:v>
                </c:pt>
                <c:pt idx="18">
                  <c:v>64.786330000000007</c:v>
                </c:pt>
                <c:pt idx="19">
                  <c:v>68.876279999999994</c:v>
                </c:pt>
                <c:pt idx="20">
                  <c:v>72.527330000000006</c:v>
                </c:pt>
                <c:pt idx="21">
                  <c:v>74.652720000000002</c:v>
                </c:pt>
                <c:pt idx="22">
                  <c:v>75.613219999999998</c:v>
                </c:pt>
                <c:pt idx="23">
                  <c:v>80.637829999999994</c:v>
                </c:pt>
                <c:pt idx="24">
                  <c:v>82.165499999999994</c:v>
                </c:pt>
                <c:pt idx="25">
                  <c:v>85.320840000000004</c:v>
                </c:pt>
                <c:pt idx="26">
                  <c:v>88.211079999999995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96881664"/>
        <c:axId val="96887552"/>
      </c:barChart>
      <c:lineChart>
        <c:grouping val="standard"/>
        <c:varyColors val="0"/>
        <c:ser>
          <c:idx val="0"/>
          <c:order val="0"/>
          <c:tx>
            <c:strRef>
              <c:f>FTC!$C$30</c:f>
              <c:strCache>
                <c:ptCount val="1"/>
                <c:pt idx="0">
                  <c:v>2006-07</c:v>
                </c:pt>
              </c:strCache>
            </c:strRef>
          </c:tx>
          <c:spPr>
            <a:ln w="25400">
              <a:noFill/>
            </a:ln>
          </c:spPr>
          <c:marker>
            <c:symbol val="dash"/>
            <c:size val="12"/>
            <c:spPr>
              <a:solidFill>
                <a:srgbClr val="000000"/>
              </a:solidFill>
              <a:ln w="6350">
                <a:solidFill>
                  <a:srgbClr val="000000"/>
                </a:solidFill>
                <a:prstDash val="solid"/>
              </a:ln>
            </c:spPr>
          </c:marker>
          <c:dPt>
            <c:idx val="1"/>
            <c:bubble3D val="0"/>
          </c:dPt>
          <c:dPt>
            <c:idx val="2"/>
            <c:bubble3D val="0"/>
          </c:dPt>
          <c:dPt>
            <c:idx val="5"/>
            <c:bubble3D val="0"/>
          </c:dPt>
          <c:dPt>
            <c:idx val="6"/>
            <c:bubble3D val="0"/>
          </c:dPt>
          <c:cat>
            <c:strRef>
              <c:f>FTC!$A$31:$A$57</c:f>
              <c:strCache>
                <c:ptCount val="27"/>
                <c:pt idx="0">
                  <c:v>GBR</c:v>
                </c:pt>
                <c:pt idx="1">
                  <c:v>LTU</c:v>
                </c:pt>
                <c:pt idx="2">
                  <c:v>DNK</c:v>
                </c:pt>
                <c:pt idx="3">
                  <c:v>EST</c:v>
                </c:pt>
                <c:pt idx="4">
                  <c:v>AUT</c:v>
                </c:pt>
                <c:pt idx="5">
                  <c:v>LVA</c:v>
                </c:pt>
                <c:pt idx="6">
                  <c:v>CHE</c:v>
                </c:pt>
                <c:pt idx="7">
                  <c:v>NOR</c:v>
                </c:pt>
                <c:pt idx="8">
                  <c:v>LUX</c:v>
                </c:pt>
                <c:pt idx="9">
                  <c:v>BEL</c:v>
                </c:pt>
                <c:pt idx="10">
                  <c:v>IRL</c:v>
                </c:pt>
                <c:pt idx="11">
                  <c:v>ISL</c:v>
                </c:pt>
                <c:pt idx="12">
                  <c:v>DEU</c:v>
                </c:pt>
                <c:pt idx="13">
                  <c:v>SVK</c:v>
                </c:pt>
                <c:pt idx="14">
                  <c:v>HUN</c:v>
                </c:pt>
                <c:pt idx="15">
                  <c:v>ALL</c:v>
                </c:pt>
                <c:pt idx="16">
                  <c:v>GRC</c:v>
                </c:pt>
                <c:pt idx="17">
                  <c:v>CZE</c:v>
                </c:pt>
                <c:pt idx="18">
                  <c:v>FIN</c:v>
                </c:pt>
                <c:pt idx="19">
                  <c:v>ITA</c:v>
                </c:pt>
                <c:pt idx="20">
                  <c:v>NLD</c:v>
                </c:pt>
                <c:pt idx="21">
                  <c:v>FRA</c:v>
                </c:pt>
                <c:pt idx="22">
                  <c:v>SWE</c:v>
                </c:pt>
                <c:pt idx="23">
                  <c:v>SVN</c:v>
                </c:pt>
                <c:pt idx="24">
                  <c:v>PRT</c:v>
                </c:pt>
                <c:pt idx="25">
                  <c:v>POL</c:v>
                </c:pt>
                <c:pt idx="26">
                  <c:v>ESP</c:v>
                </c:pt>
              </c:strCache>
            </c:strRef>
          </c:cat>
          <c:val>
            <c:numRef>
              <c:f>FTC!$C$31:$C$57</c:f>
              <c:numCache>
                <c:formatCode>_(* #\ ##0.0_);_(* \(#\ ##0.0\);_(* "-"??_);_(@_)</c:formatCode>
                <c:ptCount val="27"/>
                <c:pt idx="0">
                  <c:v>23.088909999999998</c:v>
                </c:pt>
                <c:pt idx="1">
                  <c:v>29.406479999999998</c:v>
                </c:pt>
                <c:pt idx="2">
                  <c:v>28.902329999999999</c:v>
                </c:pt>
                <c:pt idx="3">
                  <c:v>19.486789999999999</c:v>
                </c:pt>
                <c:pt idx="4">
                  <c:v>33.914270000000002</c:v>
                </c:pt>
                <c:pt idx="5">
                  <c:v>29.405650000000001</c:v>
                </c:pt>
                <c:pt idx="6">
                  <c:v>30.346170000000001</c:v>
                </c:pt>
                <c:pt idx="7">
                  <c:v>47.000279999999997</c:v>
                </c:pt>
                <c:pt idx="8">
                  <c:v>53.898690000000002</c:v>
                </c:pt>
                <c:pt idx="9">
                  <c:v>46.618760000000002</c:v>
                </c:pt>
                <c:pt idx="10">
                  <c:v>26.73931</c:v>
                </c:pt>
                <c:pt idx="11">
                  <c:v>40.860900000000001</c:v>
                </c:pt>
                <c:pt idx="12">
                  <c:v>53.613999999999997</c:v>
                </c:pt>
                <c:pt idx="13">
                  <c:v>40.06203</c:v>
                </c:pt>
                <c:pt idx="14">
                  <c:v>45.795349999999999</c:v>
                </c:pt>
                <c:pt idx="15">
                  <c:v>50.698257307692309</c:v>
                </c:pt>
                <c:pt idx="16">
                  <c:v>54.679540000000003</c:v>
                </c:pt>
                <c:pt idx="17">
                  <c:v>51.110599999999998</c:v>
                </c:pt>
                <c:pt idx="18">
                  <c:v>66.495679999999993</c:v>
                </c:pt>
                <c:pt idx="19">
                  <c:v>59.801729999999999</c:v>
                </c:pt>
                <c:pt idx="20">
                  <c:v>62.616129999999998</c:v>
                </c:pt>
                <c:pt idx="21">
                  <c:v>71.927760000000006</c:v>
                </c:pt>
                <c:pt idx="22">
                  <c:v>76.990979999999993</c:v>
                </c:pt>
                <c:pt idx="23">
                  <c:v>78.271320000000003</c:v>
                </c:pt>
                <c:pt idx="24">
                  <c:v>80.858639999999994</c:v>
                </c:pt>
                <c:pt idx="25">
                  <c:v>83.050579999999997</c:v>
                </c:pt>
                <c:pt idx="26">
                  <c:v>83.21181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4444">
              <a:solidFill>
                <a:srgbClr val="000000"/>
              </a:solidFill>
            </a:ln>
          </c:spPr>
        </c:dropLines>
        <c:marker val="1"/>
        <c:smooth val="0"/>
        <c:axId val="96881664"/>
        <c:axId val="96887552"/>
      </c:lineChart>
      <c:catAx>
        <c:axId val="96881664"/>
        <c:scaling>
          <c:orientation val="minMax"/>
        </c:scaling>
        <c:delete val="0"/>
        <c:axPos val="b"/>
        <c:majorGridlines>
          <c:spPr>
            <a:ln w="0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0">
            <a:solidFill>
              <a:srgbClr val="000000"/>
            </a:solidFill>
            <a:prstDash val="solid"/>
          </a:ln>
        </c:spPr>
        <c:txPr>
          <a:bodyPr rot="-2400000" vert="horz"/>
          <a:lstStyle/>
          <a:p>
            <a:pPr>
              <a:defRPr sz="1050"/>
            </a:pPr>
            <a:endParaRPr lang="en-US"/>
          </a:p>
        </c:txPr>
        <c:crossAx val="96887552"/>
        <c:crosses val="autoZero"/>
        <c:auto val="1"/>
        <c:lblAlgn val="ctr"/>
        <c:lblOffset val="0"/>
        <c:tickLblSkip val="1"/>
        <c:noMultiLvlLbl val="0"/>
      </c:catAx>
      <c:valAx>
        <c:axId val="96887552"/>
        <c:scaling>
          <c:orientation val="minMax"/>
          <c:max val="90"/>
          <c:min val="0"/>
        </c:scaling>
        <c:delete val="0"/>
        <c:axPos val="l"/>
        <c:majorGridlines>
          <c:spPr>
            <a:ln w="0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1100"/>
                </a:pPr>
                <a:r>
                  <a:rPr lang="en-US" sz="1100"/>
                  <a:t>%</a:t>
                </a:r>
              </a:p>
            </c:rich>
          </c:tx>
          <c:layout>
            <c:manualLayout>
              <c:xMode val="edge"/>
              <c:yMode val="edge"/>
              <c:x val="2.5356969027051858E-3"/>
              <c:y val="6.4199861046780923E-2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spPr>
          <a:noFill/>
          <a:ln w="0">
            <a:solidFill>
              <a:srgbClr val="000000"/>
            </a:solidFill>
            <a:prstDash val="solid"/>
          </a:ln>
        </c:spPr>
        <c:txPr>
          <a:bodyPr rot="-60000000" vert="horz"/>
          <a:lstStyle/>
          <a:p>
            <a:pPr>
              <a:defRPr sz="1050"/>
            </a:pPr>
            <a:endParaRPr lang="en-US"/>
          </a:p>
        </c:txPr>
        <c:crossAx val="96881664"/>
        <c:crosses val="autoZero"/>
        <c:crossBetween val="between"/>
      </c:valAx>
      <c:spPr>
        <a:solidFill>
          <a:srgbClr val="F4FFFF"/>
        </a:solidFill>
        <a:ln w="9525">
          <a:noFill/>
        </a:ln>
      </c:spPr>
    </c:plotArea>
    <c:legend>
      <c:legendPos val="t"/>
      <c:layout>
        <c:manualLayout>
          <c:xMode val="edge"/>
          <c:yMode val="edge"/>
          <c:x val="5.9510091567843447E-2"/>
          <c:y val="0.18170217693376564"/>
          <c:w val="0.27563520705745115"/>
          <c:h val="6.4596200567865816E-2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</c:spPr>
  <c:txPr>
    <a:bodyPr/>
    <a:lstStyle/>
    <a:p>
      <a:pPr>
        <a:defRPr sz="1000">
          <a:solidFill>
            <a:srgbClr val="000000"/>
          </a:solidFill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GB" sz="1600" dirty="0"/>
              <a:t>Three-year transition rates from temporary to permanent contracts</a:t>
            </a:r>
            <a:endParaRPr lang="en-GB" sz="1600" b="0" dirty="0"/>
          </a:p>
          <a:p>
            <a:pPr>
              <a:defRPr sz="1400"/>
            </a:pPr>
            <a:r>
              <a:rPr lang="en-GB" sz="1400" b="0" dirty="0" smtClean="0"/>
              <a:t>Share </a:t>
            </a:r>
            <a:r>
              <a:rPr lang="en-GB" sz="1400" b="0" dirty="0"/>
              <a:t>of temporary employees in 2008 that were employed as </a:t>
            </a:r>
            <a:r>
              <a:rPr lang="en-GB" sz="1400" b="0" dirty="0" smtClean="0"/>
              <a:t>full-time</a:t>
            </a:r>
          </a:p>
          <a:p>
            <a:pPr>
              <a:defRPr sz="1400"/>
            </a:pPr>
            <a:r>
              <a:rPr lang="en-GB" sz="1400" b="0" dirty="0" smtClean="0"/>
              <a:t>permanent </a:t>
            </a:r>
            <a:r>
              <a:rPr lang="en-GB" sz="1400" b="0" dirty="0"/>
              <a:t>employees in 2011</a:t>
            </a:r>
          </a:p>
        </c:rich>
      </c:tx>
      <c:layout>
        <c:manualLayout>
          <c:xMode val="edge"/>
          <c:yMode val="edge"/>
          <c:x val="0.20183405547531755"/>
          <c:y val="1.837180128133911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321893721895474E-2"/>
          <c:y val="0.21422249850347655"/>
          <c:w val="0.96319690275989456"/>
          <c:h val="0.7003270778280903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 w="6350" cmpd="sng">
              <a:solidFill>
                <a:schemeClr val="accent1"/>
              </a:solidFill>
              <a:round/>
            </a:ln>
            <a:effectLst/>
          </c:spPr>
          <c:invertIfNegative val="0"/>
          <c:dPt>
            <c:idx val="10"/>
            <c:invertIfNegative val="0"/>
            <c:bubble3D val="0"/>
            <c:spPr>
              <a:pattFill prst="dkUpDiag">
                <a:fgClr>
                  <a:srgbClr val="4F81BD"/>
                </a:fgClr>
                <a:bgClr>
                  <a:schemeClr val="bg1"/>
                </a:bgClr>
              </a:pattFill>
              <a:ln w="12700" cmpd="sng">
                <a:solidFill>
                  <a:schemeClr val="accent1"/>
                </a:solidFill>
                <a:round/>
              </a:ln>
              <a:effectLst/>
            </c:spPr>
          </c:dPt>
          <c:cat>
            <c:strRef>
              <c:f>Transition!$A$26:$A$47</c:f>
              <c:strCache>
                <c:ptCount val="22"/>
                <c:pt idx="0">
                  <c:v>NLD</c:v>
                </c:pt>
                <c:pt idx="1">
                  <c:v>GRC</c:v>
                </c:pt>
                <c:pt idx="2">
                  <c:v>EST</c:v>
                </c:pt>
                <c:pt idx="3">
                  <c:v>FRA</c:v>
                </c:pt>
                <c:pt idx="4">
                  <c:v>ESP</c:v>
                </c:pt>
                <c:pt idx="5">
                  <c:v>IRL</c:v>
                </c:pt>
                <c:pt idx="6">
                  <c:v>ITA</c:v>
                </c:pt>
                <c:pt idx="7">
                  <c:v>AUT</c:v>
                </c:pt>
                <c:pt idx="8">
                  <c:v>BEL</c:v>
                </c:pt>
                <c:pt idx="9">
                  <c:v>POL</c:v>
                </c:pt>
                <c:pt idx="10">
                  <c:v>ALL</c:v>
                </c:pt>
                <c:pt idx="11">
                  <c:v>PRT</c:v>
                </c:pt>
                <c:pt idx="12">
                  <c:v>SWE</c:v>
                </c:pt>
                <c:pt idx="13">
                  <c:v>LUX</c:v>
                </c:pt>
                <c:pt idx="14">
                  <c:v>CZE</c:v>
                </c:pt>
                <c:pt idx="15">
                  <c:v>SVN</c:v>
                </c:pt>
                <c:pt idx="16">
                  <c:v>GBR</c:v>
                </c:pt>
                <c:pt idx="17">
                  <c:v>FIN</c:v>
                </c:pt>
                <c:pt idx="18">
                  <c:v>HUN</c:v>
                </c:pt>
                <c:pt idx="19">
                  <c:v>SVK</c:v>
                </c:pt>
                <c:pt idx="20">
                  <c:v>NOR</c:v>
                </c:pt>
                <c:pt idx="21">
                  <c:v>ISL</c:v>
                </c:pt>
              </c:strCache>
            </c:strRef>
          </c:cat>
          <c:val>
            <c:numRef>
              <c:f>Transition!$D$26:$D$47</c:f>
              <c:numCache>
                <c:formatCode>0.0</c:formatCode>
                <c:ptCount val="22"/>
                <c:pt idx="0">
                  <c:v>16.487839999999998</c:v>
                </c:pt>
                <c:pt idx="1">
                  <c:v>16.57189</c:v>
                </c:pt>
                <c:pt idx="2">
                  <c:v>17.398949999999999</c:v>
                </c:pt>
                <c:pt idx="3">
                  <c:v>20.481030000000001</c:v>
                </c:pt>
                <c:pt idx="4">
                  <c:v>20.554760000000002</c:v>
                </c:pt>
                <c:pt idx="5">
                  <c:v>25.042310000000001</c:v>
                </c:pt>
                <c:pt idx="6">
                  <c:v>26.003119999999999</c:v>
                </c:pt>
                <c:pt idx="7">
                  <c:v>30.061889999999998</c:v>
                </c:pt>
                <c:pt idx="8">
                  <c:v>31.809270000000001</c:v>
                </c:pt>
                <c:pt idx="9">
                  <c:v>34.944580000000002</c:v>
                </c:pt>
                <c:pt idx="10">
                  <c:v>36.571308095238095</c:v>
                </c:pt>
                <c:pt idx="11">
                  <c:v>38.628320000000002</c:v>
                </c:pt>
                <c:pt idx="12">
                  <c:v>39.676209999999998</c:v>
                </c:pt>
                <c:pt idx="13">
                  <c:v>40.669820000000001</c:v>
                </c:pt>
                <c:pt idx="14">
                  <c:v>44.934109999999997</c:v>
                </c:pt>
                <c:pt idx="15">
                  <c:v>48.330640000000002</c:v>
                </c:pt>
                <c:pt idx="16">
                  <c:v>48.815280000000001</c:v>
                </c:pt>
                <c:pt idx="17">
                  <c:v>49.685380000000002</c:v>
                </c:pt>
                <c:pt idx="18">
                  <c:v>52.051609999999997</c:v>
                </c:pt>
                <c:pt idx="19">
                  <c:v>52.968789999999998</c:v>
                </c:pt>
                <c:pt idx="20">
                  <c:v>55.192189999999997</c:v>
                </c:pt>
                <c:pt idx="21">
                  <c:v>57.689480000000003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6798976"/>
        <c:axId val="96804864"/>
      </c:barChart>
      <c:catAx>
        <c:axId val="96798976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majorTickMark val="in"/>
        <c:minorTickMark val="none"/>
        <c:tickLblPos val="low"/>
        <c:spPr>
          <a:noFill/>
          <a:ln w="0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0" vert="horz"/>
          <a:lstStyle/>
          <a:p>
            <a:pPr>
              <a:defRPr sz="1100"/>
            </a:pPr>
            <a:endParaRPr lang="en-US"/>
          </a:p>
        </c:txPr>
        <c:crossAx val="96804864"/>
        <c:crosses val="autoZero"/>
        <c:auto val="1"/>
        <c:lblAlgn val="ctr"/>
        <c:lblOffset val="0"/>
        <c:tickLblSkip val="1"/>
        <c:noMultiLvlLbl val="0"/>
      </c:catAx>
      <c:valAx>
        <c:axId val="96804864"/>
        <c:scaling>
          <c:orientation val="minMax"/>
          <c:max val="60"/>
          <c:min val="0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1100" b="0"/>
                </a:pPr>
                <a:r>
                  <a:rPr lang="en-US" sz="1100" b="0"/>
                  <a:t>%</a:t>
                </a:r>
              </a:p>
            </c:rich>
          </c:tx>
          <c:layout>
            <c:manualLayout>
              <c:xMode val="edge"/>
              <c:yMode val="edge"/>
              <c:x val="2.1227429651502062E-3"/>
              <c:y val="0.12238528622837186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spPr>
          <a:noFill/>
          <a:ln w="0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1100"/>
            </a:pPr>
            <a:endParaRPr lang="en-US"/>
          </a:p>
        </c:txPr>
        <c:crossAx val="96798976"/>
        <c:crosses val="autoZero"/>
        <c:crossBetween val="between"/>
      </c:valAx>
      <c:spPr>
        <a:solidFill>
          <a:srgbClr val="F4FFFF"/>
        </a:solidFill>
        <a:ln w="0">
          <a:noFill/>
        </a:ln>
      </c:spPr>
    </c:plotArea>
    <c:plotVisOnly val="1"/>
    <c:dispBlanksAs val="gap"/>
    <c:showDLblsOverMax val="1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700">
          <a:solidFill>
            <a:srgbClr val="000000"/>
          </a:solidFill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/>
            </a:lvl1pPr>
          </a:lstStyle>
          <a:p>
            <a:fld id="{ACBCEAED-368D-4084-8BFB-2775CE2288B4}" type="datetimeFigureOut">
              <a:rPr lang="en-GB" smtClean="0"/>
              <a:pPr/>
              <a:t>30/09/2014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69"/>
            <a:ext cx="2949099" cy="497205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/>
            </a:lvl1pPr>
          </a:lstStyle>
          <a:p>
            <a:fld id="{7205F70F-E1DB-497D-9D1D-8BB6AAE1E5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531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/>
            </a:lvl1pPr>
          </a:lstStyle>
          <a:p>
            <a:fld id="{FFD2DB9C-ED9E-4E80-9634-4903E3A66DD9}" type="datetimeFigureOut">
              <a:rPr lang="en-GB" smtClean="0"/>
              <a:pPr/>
              <a:t>30/09/2014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5" tIns="45853" rIns="91705" bIns="4585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705" tIns="45853" rIns="91705" bIns="458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69"/>
            <a:ext cx="2949099" cy="497205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/>
            </a:lvl1pPr>
          </a:lstStyle>
          <a:p>
            <a:fld id="{3F67E38D-FCB8-4468-8915-DA2F4AF57F9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18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598"/>
              </a:spcAft>
            </a:pPr>
            <a:r>
              <a:rPr lang="en-GB" sz="1400" dirty="0" smtClean="0"/>
              <a:t>Ask the </a:t>
            </a:r>
            <a:r>
              <a:rPr lang="en-GB" sz="1400" dirty="0" err="1" smtClean="0"/>
              <a:t>comm</a:t>
            </a:r>
            <a:r>
              <a:rPr lang="en-GB" sz="1400" dirty="0" smtClean="0"/>
              <a:t> team if</a:t>
            </a:r>
            <a:r>
              <a:rPr lang="en-GB" sz="1400" baseline="0" dirty="0" smtClean="0"/>
              <a:t> you’d like to add a publication title page to your presentation and we will </a:t>
            </a:r>
            <a:r>
              <a:rPr lang="en-GB" sz="1400" baseline="0" smtClean="0"/>
              <a:t>create this for you.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6AE7E-CD86-4B96-98A4-9E4F50781D8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85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7E38D-FCB8-4468-8915-DA2F4AF57F9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33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7E38D-FCB8-4468-8915-DA2F4AF57F9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654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7E38D-FCB8-4468-8915-DA2F4AF57F9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682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size of this group has increased by as much as 85% since 2007.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7E38D-FCB8-4468-8915-DA2F4AF57F9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385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7E38D-FCB8-4468-8915-DA2F4AF57F9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50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9F5DA4F0-3A07-4991-B60C-E9700649EA50}" type="datetime1">
              <a:rPr lang="en-GB" smtClean="0"/>
              <a:pPr/>
              <a:t>30/09/2014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>
                <a:latin typeface="Arial" pitchFamily="34" charset="0"/>
                <a:cs typeface="Arial" pitchFamily="34" charset="0"/>
              </a:defRPr>
            </a:lvl1pPr>
            <a:lvl2pPr eaLnBrk="1" latinLnBrk="0" hangingPunct="1">
              <a:defRPr>
                <a:latin typeface="Arial" pitchFamily="34" charset="0"/>
                <a:cs typeface="Arial" pitchFamily="34" charset="0"/>
              </a:defRPr>
            </a:lvl2pPr>
            <a:lvl3pPr eaLnBrk="1" latinLnBrk="0" hangingPunct="1">
              <a:defRPr>
                <a:latin typeface="Arial" pitchFamily="34" charset="0"/>
                <a:cs typeface="Arial" pitchFamily="34" charset="0"/>
              </a:defRPr>
            </a:lvl3pPr>
            <a:lvl4pPr eaLnBrk="1" latinLnBrk="0" hangingPunct="1">
              <a:defRPr>
                <a:latin typeface="Arial" pitchFamily="34" charset="0"/>
                <a:cs typeface="Arial" pitchFamily="34" charset="0"/>
              </a:defRPr>
            </a:lvl4pPr>
            <a:lvl5pPr eaLnBrk="1" latinLnBrk="0" hangingPunct="1"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851301BD-DD00-436B-9695-10D71976F74F}" type="datetime1">
              <a:rPr lang="en-GB" smtClean="0"/>
              <a:pPr/>
              <a:t>30/09/2014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B336C36B-BDF2-4C37-891F-C39004333A1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7B436185-A26F-495E-8A5D-69138D1EA586}" type="datetime1">
              <a:rPr lang="en-GB" smtClean="0"/>
              <a:pPr/>
              <a:t>30/09/2014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B336C36B-BDF2-4C37-891F-C39004333A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D95E-62DD-4E95-B8DD-9295DC8A395F}" type="datetimeFigureOut">
              <a:rPr lang="en-GB" smtClean="0"/>
              <a:t>30/09/2014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2B62B-1FA4-4963-860A-FC471714E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10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F79EC6C5-6ECC-4D51-8253-45B039F2A445}" type="datetime1">
              <a:rPr lang="en-GB" smtClean="0"/>
              <a:pPr/>
              <a:t>30/09/2014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B336C36B-BDF2-4C37-891F-C39004333A1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OECD_Social" TargetMode="External"/><Relationship Id="rId2" Type="http://schemas.openxmlformats.org/officeDocument/2006/relationships/hyperlink" Target="http://www.oecd.org/employment/outloo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hyperlink" Target="http://www.oecd.org/els/BrochureELS-2013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996989" y="6151951"/>
            <a:ext cx="6175411" cy="4985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buSzPct val="75000"/>
              <a:buFont typeface="Monotype Sorts"/>
              <a:buNone/>
              <a:tabLst>
                <a:tab pos="7712075" algn="r"/>
              </a:tabLst>
            </a:pPr>
            <a:r>
              <a:rPr lang="en-GB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Stefano </a:t>
            </a:r>
            <a:r>
              <a:rPr lang="en-GB" sz="1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Scarpetta</a:t>
            </a:r>
            <a:endParaRPr lang="en-GB" sz="1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ct val="20000"/>
              </a:spcBef>
              <a:buSzPct val="75000"/>
              <a:buFont typeface="Monotype Sorts"/>
              <a:buNone/>
              <a:tabLst>
                <a:tab pos="7712075" algn="r"/>
              </a:tabLst>
            </a:pPr>
            <a:r>
              <a:rPr lang="en-GB" sz="1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Direcotr</a:t>
            </a:r>
            <a:r>
              <a:rPr lang="en-GB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Employment, Labour and Social Affairs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67275" y="-2245"/>
            <a:ext cx="4276725" cy="1485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79"/>
          <a:stretch/>
        </p:blipFill>
        <p:spPr>
          <a:xfrm>
            <a:off x="246965" y="6269907"/>
            <a:ext cx="1534111" cy="390256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1526935" y="260421"/>
            <a:ext cx="609013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Rapporto</a:t>
            </a:r>
            <a:r>
              <a:rPr lang="en-US" sz="28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CNEL </a:t>
            </a:r>
            <a:r>
              <a:rPr lang="en-US" sz="28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sul</a:t>
            </a:r>
            <a:r>
              <a:rPr lang="en-US" sz="28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mercato</a:t>
            </a:r>
            <a:r>
              <a:rPr lang="en-US" sz="28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del </a:t>
            </a:r>
            <a:r>
              <a:rPr lang="en-US" sz="28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lavoro</a:t>
            </a:r>
            <a:r>
              <a:rPr lang="en-US" sz="28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, Roma 30 </a:t>
            </a:r>
            <a:r>
              <a:rPr lang="en-US" sz="2800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Settembre</a:t>
            </a:r>
            <a:r>
              <a:rPr lang="en-US" sz="2800" smtClean="0">
                <a:solidFill>
                  <a:srgbClr val="000000"/>
                </a:solidFill>
                <a:latin typeface="Century Gothic" panose="020B0502020202020204" pitchFamily="34" charset="0"/>
              </a:rPr>
              <a:t>, 2014</a:t>
            </a:r>
            <a:endParaRPr lang="en-GB" sz="1600" b="1" dirty="0">
              <a:solidFill>
                <a:srgbClr val="00000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05172"/>
            <a:ext cx="9144000" cy="495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77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6C36B-BDF2-4C37-891F-C39004333A18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514323" cy="887144"/>
          </a:xfrm>
        </p:spPr>
        <p:txBody>
          <a:bodyPr/>
          <a:lstStyle/>
          <a:p>
            <a:r>
              <a:rPr lang="en-GB" sz="2400" dirty="0" smtClean="0"/>
              <a:t>… albeit</a:t>
            </a:r>
            <a:r>
              <a:rPr lang="en-GB" sz="2400" baseline="0" dirty="0" smtClean="0"/>
              <a:t> </a:t>
            </a:r>
            <a:r>
              <a:rPr lang="en-GB" sz="2400" dirty="0" smtClean="0"/>
              <a:t>atypical jobs are not an automatic stepping-stone to permanent work.</a:t>
            </a:r>
            <a:endParaRPr lang="en-GB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583929"/>
              </p:ext>
            </p:extLst>
          </p:nvPr>
        </p:nvGraphicFramePr>
        <p:xfrm>
          <a:off x="539552" y="1844824"/>
          <a:ext cx="820891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395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700808"/>
            <a:ext cx="8218800" cy="45252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800" dirty="0"/>
              <a:t>Job quality embraces a range of aspects that matter for </a:t>
            </a:r>
            <a:r>
              <a:rPr lang="en-US" sz="2800" b="1" dirty="0" smtClean="0"/>
              <a:t>well-being</a:t>
            </a:r>
            <a:r>
              <a:rPr lang="en-US" sz="2800" dirty="0" smtClean="0"/>
              <a:t>: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/>
              <a:t>Earnings quality</a:t>
            </a:r>
            <a:r>
              <a:rPr lang="en-US" sz="2800" dirty="0" smtClean="0"/>
              <a:t>: level </a:t>
            </a:r>
            <a:r>
              <a:rPr lang="en-US" sz="2800" dirty="0"/>
              <a:t>and distribution of earnings</a:t>
            </a:r>
            <a:r>
              <a:rPr lang="en-US" sz="2800" dirty="0" smtClean="0"/>
              <a:t>;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/>
              <a:t>Labour market security</a:t>
            </a:r>
            <a:r>
              <a:rPr lang="en-US" sz="2800" dirty="0" smtClean="0"/>
              <a:t>: risk </a:t>
            </a:r>
            <a:r>
              <a:rPr lang="en-US" sz="2800" dirty="0"/>
              <a:t>and </a:t>
            </a:r>
            <a:r>
              <a:rPr lang="en-US" sz="2800" dirty="0" smtClean="0"/>
              <a:t>consequence </a:t>
            </a:r>
            <a:r>
              <a:rPr lang="en-US" sz="2800" dirty="0"/>
              <a:t>of job loss in terms of lost income</a:t>
            </a:r>
            <a:r>
              <a:rPr lang="en-US" sz="2800" dirty="0" smtClean="0"/>
              <a:t>;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/>
              <a:t>Quality of the working environment</a:t>
            </a:r>
            <a:r>
              <a:rPr lang="en-US" sz="2800" dirty="0" smtClean="0"/>
              <a:t>: extent </a:t>
            </a:r>
            <a:r>
              <a:rPr lang="en-US" sz="2800" dirty="0"/>
              <a:t>to which workers have the resources they need to meet the demands of their jobs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6C36B-BDF2-4C37-891F-C39004333A18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16000" cy="1022400"/>
          </a:xfrm>
        </p:spPr>
        <p:txBody>
          <a:bodyPr/>
          <a:lstStyle/>
          <a:p>
            <a:r>
              <a:rPr lang="en-US" sz="3000" b="1" dirty="0"/>
              <a:t>Not just more jobs but also better jobs are </a:t>
            </a:r>
            <a:r>
              <a:rPr lang="en-US" sz="3000" b="1" dirty="0" smtClean="0"/>
              <a:t>needed</a:t>
            </a: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152437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6C36B-BDF2-4C37-891F-C39004333A18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632848" cy="1080120"/>
          </a:xfrm>
        </p:spPr>
        <p:txBody>
          <a:bodyPr/>
          <a:lstStyle/>
          <a:p>
            <a:r>
              <a:rPr lang="en-US" sz="2800" dirty="0" smtClean="0"/>
              <a:t>There </a:t>
            </a:r>
            <a:r>
              <a:rPr lang="en-US" sz="2800" dirty="0"/>
              <a:t>is little sign of a trade-off between job quantity and job quality across </a:t>
            </a:r>
            <a:r>
              <a:rPr lang="en-US" sz="2800" dirty="0" smtClean="0"/>
              <a:t>countries…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00" y="1804988"/>
            <a:ext cx="8084532" cy="430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84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 smtClean="0"/>
              <a:t>Read more about our work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Website: </a:t>
            </a:r>
            <a:r>
              <a:rPr lang="en-GB" sz="2000" dirty="0" smtClean="0">
                <a:hlinkClick r:id="rId2"/>
              </a:rPr>
              <a:t>www.oecd.org/employment/outlook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Follow </a:t>
            </a:r>
            <a:r>
              <a:rPr lang="en-GB" sz="2000" dirty="0"/>
              <a:t>us on </a:t>
            </a:r>
            <a:r>
              <a:rPr lang="en-GB" sz="2000" dirty="0" smtClean="0"/>
              <a:t>Twitter : </a:t>
            </a:r>
            <a:r>
              <a:rPr lang="en-GB" sz="2000" dirty="0">
                <a:hlinkClick r:id="rId3"/>
              </a:rPr>
              <a:t>@</a:t>
            </a:r>
            <a:r>
              <a:rPr lang="en-GB" sz="2000" dirty="0" err="1">
                <a:hlinkClick r:id="rId3"/>
              </a:rPr>
              <a:t>OECD_Social</a:t>
            </a:r>
            <a:r>
              <a:rPr lang="en-GB" sz="20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26018"/>
            <a:ext cx="2945486" cy="2105619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49" y="2455077"/>
            <a:ext cx="1782470" cy="2379878"/>
          </a:xfrm>
          <a:prstGeom prst="rect">
            <a:avLst/>
          </a:prstGeom>
          <a:ln w="635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567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8965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kumimoji="0" lang="en-US" sz="2000" b="1" kern="1200" dirty="0" smtClean="0">
                <a:solidFill>
                  <a:schemeClr val="tx1"/>
                </a:solidFill>
                <a:effectLst/>
              </a:rPr>
              <a:t>Unemployment has started to </a:t>
            </a:r>
            <a:r>
              <a:rPr kumimoji="0" lang="en-US" sz="2000" b="1" kern="1200" dirty="0" smtClean="0">
                <a:solidFill>
                  <a:schemeClr val="tx1"/>
                </a:solidFill>
                <a:effectLst/>
              </a:rPr>
              <a:t>decline in the OECD</a:t>
            </a:r>
            <a:r>
              <a:rPr kumimoji="0" lang="en-US" sz="2000" kern="1200" dirty="0" smtClean="0">
                <a:solidFill>
                  <a:schemeClr val="tx1"/>
                </a:solidFill>
                <a:effectLst/>
              </a:rPr>
              <a:t>, </a:t>
            </a:r>
            <a:r>
              <a:rPr kumimoji="0" lang="en-US" sz="2000" kern="1200" dirty="0" smtClean="0">
                <a:solidFill>
                  <a:schemeClr val="tx1"/>
                </a:solidFill>
                <a:effectLst/>
              </a:rPr>
              <a:t>but further progress is required</a:t>
            </a:r>
            <a:r>
              <a:rPr kumimoji="0" lang="en-US" sz="2000" kern="120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kumimoji="0" lang="fr-FR" sz="2000" kern="1200" dirty="0" smtClean="0">
                <a:solidFill>
                  <a:schemeClr val="tx1"/>
                </a:solidFill>
                <a:effectLst/>
              </a:rPr>
              <a:t>as t</a:t>
            </a:r>
            <a:r>
              <a:rPr kumimoji="0" lang="en-US" sz="2000" kern="1200" dirty="0" smtClean="0">
                <a:solidFill>
                  <a:schemeClr val="tx1"/>
                </a:solidFill>
                <a:effectLst/>
              </a:rPr>
              <a:t>he job recovery has not gone very fast yet.</a:t>
            </a:r>
          </a:p>
          <a:p>
            <a:r>
              <a:rPr kumimoji="0" lang="en-US" sz="2000" b="1" kern="1200" dirty="0" smtClean="0">
                <a:solidFill>
                  <a:schemeClr val="tx1"/>
                </a:solidFill>
                <a:effectLst/>
              </a:rPr>
              <a:t>People have borne considerable personal, economic and social costs </a:t>
            </a:r>
            <a:r>
              <a:rPr kumimoji="0" lang="en-GB" sz="2000" kern="1200" dirty="0" smtClean="0">
                <a:solidFill>
                  <a:schemeClr val="tx1"/>
                </a:solidFill>
                <a:effectLst/>
              </a:rPr>
              <a:t>that may prove to be long-lasting</a:t>
            </a:r>
            <a:r>
              <a:rPr kumimoji="0" lang="en-US" sz="2000" b="1" kern="1200" dirty="0" smtClean="0">
                <a:solidFill>
                  <a:schemeClr val="tx1"/>
                </a:solidFill>
                <a:effectLst/>
              </a:rPr>
              <a:t>:</a:t>
            </a:r>
          </a:p>
          <a:p>
            <a:pPr lvl="1"/>
            <a:r>
              <a:rPr kumimoji="0" lang="en-US" sz="2000" kern="1200" dirty="0" smtClean="0">
                <a:solidFill>
                  <a:schemeClr val="tx1"/>
                </a:solidFill>
                <a:effectLst/>
              </a:rPr>
              <a:t>long-term unemployment remains persistently high,</a:t>
            </a:r>
          </a:p>
          <a:p>
            <a:pPr lvl="1">
              <a:spcAft>
                <a:spcPts val="600"/>
              </a:spcAft>
            </a:pPr>
            <a:r>
              <a:rPr kumimoji="0" lang="en-US" sz="2000" kern="1200" dirty="0" smtClean="0">
                <a:solidFill>
                  <a:schemeClr val="tx1"/>
                </a:solidFill>
                <a:effectLst/>
              </a:rPr>
              <a:t>many employees have experienced economic hardship</a:t>
            </a:r>
            <a:r>
              <a:rPr kumimoji="0" lang="en-US" sz="2000" kern="1200" baseline="0" dirty="0" smtClean="0">
                <a:solidFill>
                  <a:schemeClr val="tx1"/>
                </a:solidFill>
                <a:effectLst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GB" sz="2000" b="1" dirty="0"/>
              <a:t>F</a:t>
            </a:r>
            <a:r>
              <a:rPr kumimoji="0" lang="en-GB" sz="2000" b="1" kern="1200" dirty="0" smtClean="0">
                <a:solidFill>
                  <a:schemeClr val="tx1"/>
                </a:solidFill>
                <a:effectLst/>
              </a:rPr>
              <a:t>ixed term contracts are increasingly used for new hires</a:t>
            </a:r>
            <a:r>
              <a:rPr kumimoji="0" lang="en-GB" sz="2000" kern="1200" dirty="0" smtClean="0">
                <a:solidFill>
                  <a:schemeClr val="tx1"/>
                </a:solidFill>
                <a:effectLst/>
              </a:rPr>
              <a:t>, but they are not an automatic stepping-stone to permanent work.</a:t>
            </a:r>
            <a:endParaRPr kumimoji="0" lang="en-US" sz="2000" kern="1200" baseline="0" dirty="0" smtClean="0">
              <a:solidFill>
                <a:schemeClr val="tx1"/>
              </a:solidFill>
              <a:effectLst/>
            </a:endParaRPr>
          </a:p>
          <a:p>
            <a:pPr>
              <a:spcAft>
                <a:spcPts val="600"/>
              </a:spcAft>
            </a:pPr>
            <a:r>
              <a:rPr kumimoji="0" lang="en-US" sz="2000" b="1" kern="1200" dirty="0" smtClean="0">
                <a:solidFill>
                  <a:schemeClr val="tx1"/>
                </a:solidFill>
                <a:effectLst/>
              </a:rPr>
              <a:t>Not just more jobs but also better jobs are needed</a:t>
            </a:r>
            <a:r>
              <a:rPr kumimoji="0" lang="en-US" sz="2000" b="1" kern="1200" baseline="0" dirty="0" smtClean="0">
                <a:solidFill>
                  <a:schemeClr val="tx1"/>
                </a:solidFill>
                <a:effectLst/>
              </a:rPr>
              <a:t>. </a:t>
            </a:r>
            <a:r>
              <a:rPr kumimoji="0" lang="en-US" sz="2000" kern="1200" baseline="0" dirty="0" smtClean="0">
                <a:solidFill>
                  <a:schemeClr val="tx1"/>
                </a:solidFill>
                <a:effectLst/>
              </a:rPr>
              <a:t>The good news is that t</a:t>
            </a:r>
            <a:r>
              <a:rPr kumimoji="0" lang="en-US" sz="2000" kern="1200" dirty="0" smtClean="0">
                <a:solidFill>
                  <a:schemeClr val="tx1"/>
                </a:solidFill>
                <a:effectLst/>
              </a:rPr>
              <a:t>here is little sign of a trade-off between job quantity and job quality across countries</a:t>
            </a:r>
            <a:r>
              <a:rPr kumimoji="0" lang="en-US" sz="2000" kern="1200" dirty="0" smtClean="0">
                <a:solidFill>
                  <a:schemeClr val="tx1"/>
                </a:solidFill>
                <a:effectLst/>
              </a:rPr>
              <a:t>.</a:t>
            </a:r>
            <a:endParaRPr kumimoji="0" lang="en-US" sz="2000" b="1" kern="1200" baseline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6C36B-BDF2-4C37-891F-C39004333A1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776864" cy="936104"/>
          </a:xfrm>
        </p:spPr>
        <p:txBody>
          <a:bodyPr/>
          <a:lstStyle/>
          <a:p>
            <a:r>
              <a:rPr kumimoji="0" lang="en-US" sz="3000" b="1" kern="1200" dirty="0" smtClean="0">
                <a:solidFill>
                  <a:schemeClr val="tx1"/>
                </a:solidFill>
                <a:effectLst/>
              </a:rPr>
              <a:t>The recovery </a:t>
            </a:r>
            <a:r>
              <a:rPr lang="en-US" sz="3000" b="1" dirty="0"/>
              <a:t>is gaining momentum </a:t>
            </a:r>
            <a:r>
              <a:rPr lang="en-US" sz="3000" b="1" dirty="0" smtClean="0"/>
              <a:t>but there </a:t>
            </a:r>
            <a:r>
              <a:rPr lang="en-US" sz="3000" b="1" dirty="0"/>
              <a:t>is no time for complacency</a:t>
            </a: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6121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6C36B-BDF2-4C37-891F-C39004333A1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416824" cy="878384"/>
          </a:xfrm>
        </p:spPr>
        <p:txBody>
          <a:bodyPr/>
          <a:lstStyle/>
          <a:p>
            <a:pPr algn="ctr"/>
            <a:r>
              <a:rPr lang="en-US" sz="2400" dirty="0"/>
              <a:t>Unemployment has started to decline, but further progress is </a:t>
            </a:r>
            <a:r>
              <a:rPr lang="en-US" sz="2400" dirty="0" smtClean="0"/>
              <a:t>required…</a:t>
            </a:r>
            <a:endParaRPr lang="en-GB" sz="24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9400598"/>
              </p:ext>
            </p:extLst>
          </p:nvPr>
        </p:nvGraphicFramePr>
        <p:xfrm>
          <a:off x="683568" y="1484784"/>
          <a:ext cx="7632847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12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6C36B-BDF2-4C37-891F-C39004333A18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416824" cy="590352"/>
          </a:xfrm>
        </p:spPr>
        <p:txBody>
          <a:bodyPr/>
          <a:lstStyle/>
          <a:p>
            <a:r>
              <a:rPr lang="fr-FR" sz="2400" dirty="0" smtClean="0"/>
              <a:t>… </a:t>
            </a:r>
            <a:r>
              <a:rPr lang="fr-FR" sz="2400" dirty="0" err="1" smtClean="0"/>
              <a:t>since</a:t>
            </a:r>
            <a:r>
              <a:rPr lang="fr-FR" sz="2400" dirty="0" smtClean="0"/>
              <a:t> t</a:t>
            </a:r>
            <a:r>
              <a:rPr lang="en-US" sz="2400" dirty="0" smtClean="0"/>
              <a:t>he </a:t>
            </a:r>
            <a:r>
              <a:rPr lang="en-US" sz="2400" dirty="0"/>
              <a:t>job recovery has not gone very fast </a:t>
            </a:r>
            <a:r>
              <a:rPr lang="en-US" sz="2400" dirty="0" smtClean="0"/>
              <a:t>yet.</a:t>
            </a:r>
            <a:endParaRPr lang="en-GB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524983"/>
              </p:ext>
            </p:extLst>
          </p:nvPr>
        </p:nvGraphicFramePr>
        <p:xfrm>
          <a:off x="827584" y="1484784"/>
          <a:ext cx="7776864" cy="4413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30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628800"/>
            <a:ext cx="8136904" cy="453650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Among </a:t>
            </a:r>
            <a:r>
              <a:rPr lang="en-US" sz="2800" b="1" dirty="0"/>
              <a:t>those who are unemployed</a:t>
            </a:r>
            <a:r>
              <a:rPr lang="en-US" sz="2800" dirty="0"/>
              <a:t>, an increasing number of persons are out of work </a:t>
            </a:r>
            <a:r>
              <a:rPr lang="en-US" sz="2800" dirty="0" smtClean="0"/>
              <a:t>for </a:t>
            </a:r>
            <a:r>
              <a:rPr lang="en-US" sz="2800" dirty="0"/>
              <a:t>12 months or </a:t>
            </a:r>
            <a:r>
              <a:rPr lang="en-US" sz="2800" dirty="0" smtClean="0"/>
              <a:t>more, </a:t>
            </a:r>
            <a:r>
              <a:rPr lang="en-US" sz="2800" dirty="0"/>
              <a:t>facing a depreciation of their skills and a risk of </a:t>
            </a:r>
            <a:r>
              <a:rPr lang="en-US" sz="2800" dirty="0" err="1"/>
              <a:t>labour</a:t>
            </a:r>
            <a:r>
              <a:rPr lang="en-US" sz="2800" dirty="0"/>
              <a:t> market </a:t>
            </a:r>
            <a:r>
              <a:rPr lang="en-US" sz="2800" dirty="0" smtClean="0"/>
              <a:t>exclusion.</a:t>
            </a:r>
            <a:endParaRPr lang="en-US" sz="2800" dirty="0"/>
          </a:p>
          <a:p>
            <a:endParaRPr lang="en-US" sz="1800" dirty="0"/>
          </a:p>
          <a:p>
            <a:r>
              <a:rPr lang="en-US" sz="2800" b="1" dirty="0"/>
              <a:t>Among those who have kept their jobs</a:t>
            </a:r>
            <a:r>
              <a:rPr lang="en-US" sz="2800" dirty="0"/>
              <a:t>, </a:t>
            </a:r>
            <a:r>
              <a:rPr lang="en-US" sz="2800" dirty="0" smtClean="0"/>
              <a:t>many workers and </a:t>
            </a:r>
            <a:r>
              <a:rPr lang="en-US" sz="2800" dirty="0"/>
              <a:t>their families have experienced economic hardship </a:t>
            </a:r>
            <a:r>
              <a:rPr lang="en-GB" sz="2800" dirty="0"/>
              <a:t>as a result of declines in the spending power of their earnings from work.</a:t>
            </a:r>
            <a:endParaRPr lang="en-US" sz="2800" dirty="0"/>
          </a:p>
          <a:p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6C36B-BDF2-4C37-891F-C39004333A18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16000" cy="1022400"/>
          </a:xfrm>
        </p:spPr>
        <p:txBody>
          <a:bodyPr/>
          <a:lstStyle/>
          <a:p>
            <a:r>
              <a:rPr lang="en-US" sz="3000" b="1" dirty="0" smtClean="0"/>
              <a:t>People </a:t>
            </a:r>
            <a:r>
              <a:rPr lang="en-US" sz="3000" b="1" dirty="0"/>
              <a:t>have borne considerable personal, economic and social costs</a:t>
            </a: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19303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6C36B-BDF2-4C37-891F-C39004333A18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7624" y="764704"/>
            <a:ext cx="7413850" cy="495296"/>
          </a:xfrm>
        </p:spPr>
        <p:txBody>
          <a:bodyPr/>
          <a:lstStyle/>
          <a:p>
            <a:r>
              <a:rPr lang="en-US" sz="2400" dirty="0"/>
              <a:t>Long-term unemployment remains persistently </a:t>
            </a:r>
            <a:r>
              <a:rPr lang="en-US" sz="2400" dirty="0" smtClean="0"/>
              <a:t>high.</a:t>
            </a:r>
            <a:endParaRPr lang="en-GB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695317"/>
              </p:ext>
            </p:extLst>
          </p:nvPr>
        </p:nvGraphicFramePr>
        <p:xfrm>
          <a:off x="827584" y="1628800"/>
          <a:ext cx="7278563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739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6C36B-BDF2-4C37-891F-C39004333A18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5617" y="188640"/>
            <a:ext cx="7488831" cy="1080120"/>
          </a:xfrm>
        </p:spPr>
        <p:txBody>
          <a:bodyPr/>
          <a:lstStyle/>
          <a:p>
            <a:pPr algn="ctr"/>
            <a:r>
              <a:rPr lang="en-US" sz="2400" dirty="0"/>
              <a:t>Labour costs have grown at a much slower pace. This has played an important role in helping the </a:t>
            </a:r>
            <a:r>
              <a:rPr lang="en-US" sz="2400" dirty="0" err="1"/>
              <a:t>labour</a:t>
            </a:r>
            <a:r>
              <a:rPr lang="en-US" sz="2400" dirty="0"/>
              <a:t> market weather the </a:t>
            </a:r>
            <a:r>
              <a:rPr lang="en-US" sz="2400" dirty="0" smtClean="0"/>
              <a:t>crisis…</a:t>
            </a:r>
            <a:endParaRPr lang="en-GB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539552" y="1844824"/>
            <a:ext cx="7920880" cy="4320480"/>
            <a:chOff x="1804988" y="2811463"/>
            <a:chExt cx="6067425" cy="2609850"/>
          </a:xfrm>
        </p:grpSpPr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23443270"/>
                </p:ext>
              </p:extLst>
            </p:nvPr>
          </p:nvGraphicFramePr>
          <p:xfrm>
            <a:off x="1804988" y="2811463"/>
            <a:ext cx="3038475" cy="26003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0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37964722"/>
                </p:ext>
              </p:extLst>
            </p:nvPr>
          </p:nvGraphicFramePr>
          <p:xfrm>
            <a:off x="4852988" y="2811463"/>
            <a:ext cx="3019425" cy="26098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122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6C36B-BDF2-4C37-891F-C39004333A18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476672"/>
            <a:ext cx="7524448" cy="783328"/>
          </a:xfrm>
        </p:spPr>
        <p:txBody>
          <a:bodyPr/>
          <a:lstStyle/>
          <a:p>
            <a:pPr algn="ctr"/>
            <a:r>
              <a:rPr lang="en-US" sz="2400" dirty="0" smtClean="0"/>
              <a:t>… but </a:t>
            </a:r>
            <a:r>
              <a:rPr lang="en-US" sz="2400" dirty="0"/>
              <a:t>the flip side is that many workers saw the real value of their earnings </a:t>
            </a:r>
            <a:r>
              <a:rPr lang="en-US" sz="2400" dirty="0" smtClean="0"/>
              <a:t>fall.</a:t>
            </a:r>
            <a:endParaRPr lang="en-GB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825679"/>
              </p:ext>
            </p:extLst>
          </p:nvPr>
        </p:nvGraphicFramePr>
        <p:xfrm>
          <a:off x="683568" y="1628800"/>
          <a:ext cx="756084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632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6C36B-BDF2-4C37-891F-C39004333A18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200800" cy="720080"/>
          </a:xfrm>
        </p:spPr>
        <p:txBody>
          <a:bodyPr/>
          <a:lstStyle/>
          <a:p>
            <a:r>
              <a:rPr lang="en-GB" sz="2400" dirty="0" smtClean="0"/>
              <a:t>... since fixed </a:t>
            </a:r>
            <a:r>
              <a:rPr lang="en-GB" sz="2400" dirty="0"/>
              <a:t>term contracts are increasingly used for new </a:t>
            </a:r>
            <a:r>
              <a:rPr lang="en-GB" sz="2400" dirty="0" smtClean="0"/>
              <a:t>hires…</a:t>
            </a:r>
            <a:endParaRPr lang="en-GB" sz="2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318338"/>
              </p:ext>
            </p:extLst>
          </p:nvPr>
        </p:nvGraphicFramePr>
        <p:xfrm>
          <a:off x="971600" y="1844824"/>
          <a:ext cx="7632848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39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Chapter xmlns="45977090-f14e-4641-ae8b-af6237fe543d" xsi:nil="true"/>
    <Language xmlns="45977090-f14e-4641-ae8b-af6237fe543d">English</Language>
    <Year xmlns="45977090-f14e-4641-ae8b-af6237fe543d">2009</Year>
    <EMO_x0020_2011 xmlns="45977090-f14e-4641-ae8b-af6237fe543d" xsi:nil="true"/>
    <Status xmlns="45977090-f14e-4641-ae8b-af6237fe543d">[none]</Status>
    <schedule xmlns="45977090-f14e-4641-ae8b-af6237fe543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5DD8793A00B64EB1AD09E0DA564148" ma:contentTypeVersion="8" ma:contentTypeDescription="Create a new document." ma:contentTypeScope="" ma:versionID="f4b5fbc48cdb4123fbb5b04c2427ad82">
  <xsd:schema xmlns:xsd="http://www.w3.org/2001/XMLSchema" xmlns:p="http://schemas.microsoft.com/office/2006/metadata/properties" xmlns:ns2="45977090-f14e-4641-ae8b-af6237fe543d" targetNamespace="http://schemas.microsoft.com/office/2006/metadata/properties" ma:root="true" ma:fieldsID="28530bf7fd6cfdc2f80d710337dfe89b" ns2:_="">
    <xsd:import namespace="45977090-f14e-4641-ae8b-af6237fe543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Language" minOccurs="0"/>
                <xsd:element ref="ns2:Year" minOccurs="0"/>
                <xsd:element ref="ns2:Chapter" minOccurs="0"/>
                <xsd:element ref="ns2:schedule" minOccurs="0"/>
                <xsd:element ref="ns2:EMO_x0020_2011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5977090-f14e-4641-ae8b-af6237fe543d" elementFormDefault="qualified">
    <xsd:import namespace="http://schemas.microsoft.com/office/2006/documentManagement/types"/>
    <xsd:element name="Status" ma:index="8" nillable="true" ma:displayName="Status" ma:default="[none]" ma:format="Dropdown" ma:internalName="Status">
      <xsd:simpleType>
        <xsd:restriction base="dms:Choice">
          <xsd:enumeration value="[none]"/>
          <xsd:enumeration value="First draft"/>
          <xsd:enumeration value="Draft with country comments"/>
          <xsd:enumeration value="Draft after HOD"/>
          <xsd:enumeration value="Draft after DIR"/>
          <xsd:enumeration value="Final"/>
        </xsd:restriction>
      </xsd:simpleType>
    </xsd:element>
    <xsd:element name="Language" ma:index="9" nillable="true" ma:displayName="Language" ma:default="English" ma:format="Dropdown" ma:internalName="Language">
      <xsd:simpleType>
        <xsd:restriction base="dms:Choice">
          <xsd:enumeration value="English"/>
          <xsd:enumeration value="French"/>
          <xsd:enumeration value="Other"/>
        </xsd:restriction>
      </xsd:simpleType>
    </xsd:element>
    <xsd:element name="Year" ma:index="10" nillable="true" ma:displayName="Year" ma:default="2009" ma:format="Dropdown" ma:internalName="Year">
      <xsd:simpleType>
        <xsd:restriction base="dms:Choice">
          <xsd:enumeration value="2008"/>
          <xsd:enumeration value="2009"/>
        </xsd:restriction>
      </xsd:simpleType>
    </xsd:element>
    <xsd:element name="Chapter" ma:index="11" nillable="true" ma:displayName="Chapter" ma:default="" ma:format="Dropdown" ma:internalName="Chapter">
      <xsd:simpleType>
        <xsd:restriction base="dms:Choice">
          <xsd:enumeration value="Chapter 1 - Labour Market implications of the crisis"/>
          <xsd:enumeration value="Chapter 2 - Labour Market Dynamics"/>
          <xsd:enumeration value="Chapter 3 - Employment Protection"/>
          <xsd:enumeration value="Chapter 4 - In-Work Poverty"/>
          <xsd:enumeration value="Chapter 5 - Work Health and Disability"/>
          <xsd:enumeration value="none"/>
        </xsd:restriction>
      </xsd:simpleType>
    </xsd:element>
    <xsd:element name="schedule" ma:index="12" nillable="true" ma:displayName="schedule" ma:internalName="schedule">
      <xsd:simpleType>
        <xsd:restriction base="dms:Text">
          <xsd:maxLength value="255"/>
        </xsd:restriction>
      </xsd:simpleType>
    </xsd:element>
    <xsd:element name="EMO_x0020_2011" ma:index="13" nillable="true" ma:displayName="EMO 2011" ma:internalName="EMO_x0020_2011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80755B3-39F6-4488-8C83-30E3B2B960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D08E1F-503D-4DFA-B11E-4AA9B01B461E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45977090-f14e-4641-ae8b-af6237fe543d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A6D507A-4EBB-4FBF-9CA9-EC7961DB9B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977090-f14e-4641-ae8b-af6237fe543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</Template>
  <TotalTime>15698</TotalTime>
  <Words>597</Words>
  <Application>Microsoft Office PowerPoint</Application>
  <PresentationFormat>On-screen Show (4:3)</PresentationFormat>
  <Paragraphs>81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OECD_English_white</vt:lpstr>
      <vt:lpstr>PowerPoint Presentation</vt:lpstr>
      <vt:lpstr>The recovery is gaining momentum but there is no time for complacency</vt:lpstr>
      <vt:lpstr>Unemployment has started to decline, but further progress is required…</vt:lpstr>
      <vt:lpstr>… since the job recovery has not gone very fast yet.</vt:lpstr>
      <vt:lpstr>People have borne considerable personal, economic and social costs</vt:lpstr>
      <vt:lpstr>Long-term unemployment remains persistently high.</vt:lpstr>
      <vt:lpstr>Labour costs have grown at a much slower pace. This has played an important role in helping the labour market weather the crisis…</vt:lpstr>
      <vt:lpstr>… but the flip side is that many workers saw the real value of their earnings fall.</vt:lpstr>
      <vt:lpstr>... since fixed term contracts are increasingly used for new hires…</vt:lpstr>
      <vt:lpstr>… albeit atypical jobs are not an automatic stepping-stone to permanent work.</vt:lpstr>
      <vt:lpstr>Not just more jobs but also better jobs are needed</vt:lpstr>
      <vt:lpstr>There is little sign of a trade-off between job quantity and job quality across countries…</vt:lpstr>
      <vt:lpstr>Thank you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Defining, Measuring and Assessing Job Quality and its Links to Labour Market Performance</dc:title>
  <dc:creator>hijzen_a</dc:creator>
  <cp:lastModifiedBy>SCARPETTA Stefano</cp:lastModifiedBy>
  <cp:revision>1112</cp:revision>
  <cp:lastPrinted>2014-07-11T09:04:31Z</cp:lastPrinted>
  <dcterms:created xsi:type="dcterms:W3CDTF">2013-03-19T11:05:53Z</dcterms:created>
  <dcterms:modified xsi:type="dcterms:W3CDTF">2014-09-30T07:26:55Z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0x010100EE5DD8793A00B64EB1AD09E0DA564148</vt:lpwstr>
  </property>
</Properties>
</file>