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9" r:id="rId3"/>
    <p:sldId id="331" r:id="rId4"/>
    <p:sldId id="332" r:id="rId5"/>
    <p:sldId id="358" r:id="rId6"/>
    <p:sldId id="333" r:id="rId7"/>
    <p:sldId id="359" r:id="rId8"/>
    <p:sldId id="335" r:id="rId9"/>
    <p:sldId id="336" r:id="rId10"/>
    <p:sldId id="337" r:id="rId11"/>
    <p:sldId id="341" r:id="rId12"/>
    <p:sldId id="342" r:id="rId13"/>
    <p:sldId id="343" r:id="rId14"/>
    <p:sldId id="344" r:id="rId15"/>
    <p:sldId id="345" r:id="rId16"/>
    <p:sldId id="347" r:id="rId17"/>
    <p:sldId id="348" r:id="rId18"/>
    <p:sldId id="349" r:id="rId19"/>
    <p:sldId id="350" r:id="rId20"/>
    <p:sldId id="352" r:id="rId21"/>
    <p:sldId id="353" r:id="rId22"/>
    <p:sldId id="356" r:id="rId23"/>
    <p:sldId id="357" r:id="rId24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4660"/>
  </p:normalViewPr>
  <p:slideViewPr>
    <p:cSldViewPr>
      <p:cViewPr>
        <p:scale>
          <a:sx n="120" d="100"/>
          <a:sy n="120" d="100"/>
        </p:scale>
        <p:origin x="-43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3713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r">
              <a:defRPr sz="1200"/>
            </a:lvl1pPr>
          </a:lstStyle>
          <a:p>
            <a:fld id="{01643A47-BA91-42B8-8641-C9FB72632578}" type="datetimeFigureOut">
              <a:rPr lang="it-IT" smtClean="0"/>
              <a:pPr/>
              <a:t>02/10/2014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8952"/>
            <a:ext cx="2946400" cy="493713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9" y="9378952"/>
            <a:ext cx="2946400" cy="493713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r">
              <a:defRPr sz="1200"/>
            </a:lvl1pPr>
          </a:lstStyle>
          <a:p>
            <a:fld id="{CA5BA116-9E9B-418A-9841-FCCF637D266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3713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3713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r">
              <a:defRPr sz="1200"/>
            </a:lvl1pPr>
          </a:lstStyle>
          <a:p>
            <a:fld id="{828112F9-E24E-4513-A14D-18DAA29A0CB6}" type="datetimeFigureOut">
              <a:rPr lang="it-IT" smtClean="0"/>
              <a:pPr/>
              <a:t>02/10/2014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2950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9" tIns="45570" rIns="91139" bIns="4557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4"/>
          </a:xfrm>
          <a:prstGeom prst="rect">
            <a:avLst/>
          </a:prstGeom>
        </p:spPr>
        <p:txBody>
          <a:bodyPr vert="horz" lIns="91139" tIns="45570" rIns="91139" bIns="4557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378825"/>
            <a:ext cx="2945659" cy="493713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7" y="9378825"/>
            <a:ext cx="2945659" cy="493713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r">
              <a:defRPr sz="1200"/>
            </a:lvl1pPr>
          </a:lstStyle>
          <a:p>
            <a:fld id="{77EA1FE1-E6EE-454D-8D28-3172EA1904F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A1FE1-E6EE-454D-8D28-3172EA1904F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A1FE1-E6EE-454D-8D28-3172EA1904FB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6E65859-C336-4899-BEFC-00FD9C2D639B}" type="datetime1">
              <a:rPr lang="en-US" smtClean="0"/>
              <a:pPr/>
              <a:t>10/2/2014</a:t>
            </a:fld>
            <a:endParaRPr lang="en-US" dirty="0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F601-FE1E-4CFB-AE7B-00AE5C8F7DE9}" type="datetime1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014F-A7ED-4BB6-94B3-2C574ECC056C}" type="datetime1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BFFA8CCB-0920-4FA1-BA4E-3BE2E4B7B1CB}" type="datetime1">
              <a:rPr lang="en-US" smtClean="0"/>
              <a:pPr algn="r" eaLnBrk="1" latinLnBrk="0" hangingPunct="1"/>
              <a:t>10/2/2014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F8849A4-F24E-4D21-9CC5-24BAB925259F}" type="datetime1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AFA9-04E8-400B-AC1E-50566F0E6ECB}" type="datetime1">
              <a:rPr lang="en-US" smtClean="0"/>
              <a:pPr/>
              <a:t>10/2/2014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5A04-317E-43CA-9310-388F686B97CA}" type="datetime1">
              <a:rPr lang="en-US" smtClean="0"/>
              <a:pPr/>
              <a:t>10/2/2014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3E5AAAD5-7BEC-43DA-A228-82E51F31AC34}" type="datetime1">
              <a:rPr lang="en-US" smtClean="0"/>
              <a:pPr algn="r" eaLnBrk="1" latinLnBrk="0" hangingPunct="1"/>
              <a:t>10/2/2014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9559-5216-4541-B61F-A284053A68BF}" type="datetime1">
              <a:rPr lang="en-US" smtClean="0"/>
              <a:pPr/>
              <a:t>10/2/2014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6CEB298D-FC7C-487A-9592-A6EED6D08574}" type="datetime1">
              <a:rPr lang="en-US" smtClean="0"/>
              <a:pPr algn="r" eaLnBrk="1" latinLnBrk="0" hangingPunct="1"/>
              <a:t>10/2/2014</a:t>
            </a:fld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4281DC5F-914A-4BA4-B76D-36EAD40009FF}" type="datetime1">
              <a:rPr lang="en-US" smtClean="0"/>
              <a:pPr algn="r" eaLnBrk="1" latinLnBrk="0" hangingPunct="1"/>
              <a:t>10/2/2014</a:t>
            </a:fld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DEAB8E4E-7492-40AD-9458-7BE82484CDF5}" type="datetime1">
              <a:rPr lang="en-US" smtClean="0"/>
              <a:pPr algn="r" eaLnBrk="1" latinLnBrk="0" hangingPunct="1"/>
              <a:t>10/2/2014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483768" y="3140968"/>
            <a:ext cx="61926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52488">
              <a:lnSpc>
                <a:spcPct val="120000"/>
              </a:lnSpc>
            </a:pP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pPr algn="ctr" defTabSz="852488">
              <a:lnSpc>
                <a:spcPct val="12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Rapporto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CNEL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sul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mercato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del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lavoro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defTabSz="852488">
              <a:lnSpc>
                <a:spcPct val="120000"/>
              </a:lnSpc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defTabSz="852488">
              <a:lnSpc>
                <a:spcPct val="1200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Roma, 30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settembre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2014</a:t>
            </a:r>
          </a:p>
          <a:p>
            <a:pPr defTabSz="852488">
              <a:lnSpc>
                <a:spcPct val="120000"/>
              </a:lnSpc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defTabSz="852488">
              <a:lnSpc>
                <a:spcPct val="120000"/>
              </a:lnSpc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Tiziano Treu,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Presidente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Commissione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speciale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dell’informazione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defTabSz="852488">
              <a:lnSpc>
                <a:spcPct val="12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defTabSz="852488">
              <a:lnSpc>
                <a:spcPct val="120000"/>
              </a:lnSpc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defTabSz="852488">
              <a:lnSpc>
                <a:spcPct val="120000"/>
              </a:lnSpc>
            </a:pPr>
            <a:endParaRPr lang="en-US" sz="1400" dirty="0" smtClean="0">
              <a:latin typeface="Arial" charset="0"/>
            </a:endParaRPr>
          </a:p>
          <a:p>
            <a:pPr defTabSz="852488">
              <a:lnSpc>
                <a:spcPct val="120000"/>
              </a:lnSpc>
            </a:pPr>
            <a:endParaRPr lang="it-IT" sz="2000" b="1" dirty="0" smtClean="0">
              <a:solidFill>
                <a:srgbClr val="545454"/>
              </a:solidFill>
              <a:latin typeface="Arial" pitchFamily="34" charset="0"/>
              <a:cs typeface="Arial" pitchFamily="34" charset="0"/>
            </a:endParaRPr>
          </a:p>
          <a:p>
            <a:pPr algn="ctr" defTabSz="852488">
              <a:lnSpc>
                <a:spcPct val="120000"/>
              </a:lnSpc>
            </a:pPr>
            <a:endParaRPr lang="en-US" sz="1200" b="1" dirty="0" smtClean="0">
              <a:solidFill>
                <a:srgbClr val="54545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 costo del lavoro: minore della media OCSE ma cuneo fiscale fra i più alti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10</a:t>
            </a:fld>
            <a:endParaRPr kumimoji="0" lang="en-US"/>
          </a:p>
        </p:txBody>
      </p:sp>
      <p:pic>
        <p:nvPicPr>
          <p:cNvPr id="5" name="Picture 4"/>
          <p:cNvPicPr>
            <a:picLocks noGrp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560" y="1556792"/>
            <a:ext cx="3600000" cy="4873625"/>
          </a:xfrm>
          <a:ln/>
        </p:spPr>
      </p:pic>
      <p:pic>
        <p:nvPicPr>
          <p:cNvPr id="6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1556792"/>
            <a:ext cx="3600000" cy="4964915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Decelerazione salariale nei paesi periferici e aggiustamento della posizione competitiva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11</a:t>
            </a:fld>
            <a:endParaRPr kumimoji="0"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1628800"/>
            <a:ext cx="4191000" cy="47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Possibile</a:t>
            </a:r>
            <a:r>
              <a:rPr kumimoji="0" lang="it-IT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un aumento della disoccupazione strutturale. Ma dinamica salariale decelera egualmente.</a:t>
            </a:r>
            <a:endParaRPr kumimoji="0" lang="it-IT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  <a:tabLst/>
              <a:defRPr/>
            </a:pP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 processo di recupero della posizione competitiva da parte dei paesi della periferia è ancora molto lento, data la bassa inflazione tedesca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Sinora i conti con l’estero sono migliorati, ma più per effetto della caduta delle importazioni che per un reale recupero dell’export (manifattura)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  <a:tabLst/>
              <a:defRPr/>
            </a:pP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In Italia le retribuzioni crescono di più in settori con minore crescita della produttività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Cambiano le relazioni contrattuali:</a:t>
            </a:r>
            <a:r>
              <a:rPr kumimoji="0" lang="it-IT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difficoltà della contrattazione nazionale economica – decentramento e flessibilità salariale.</a:t>
            </a:r>
            <a:endParaRPr kumimoji="0" lang="it-IT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860032" y="1772816"/>
            <a:ext cx="3147238" cy="3393913"/>
          </a:xfrm>
          <a:prstGeom prst="rect">
            <a:avLst/>
          </a:prstGeom>
          <a:noFill/>
          <a:ln/>
        </p:spPr>
      </p:pic>
      <p:sp>
        <p:nvSpPr>
          <p:cNvPr id="7" name="CasellaDiTesto 6"/>
          <p:cNvSpPr txBox="1"/>
          <p:nvPr/>
        </p:nvSpPr>
        <p:spPr>
          <a:xfrm>
            <a:off x="4499992" y="5373216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Nella crisi: 2008-2013 CLUP Italia +1,7  (industria + 2,7)</a:t>
            </a:r>
          </a:p>
          <a:p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		          Germania + 0,8</a:t>
            </a:r>
          </a:p>
          <a:p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	                                  Spagna -2,6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Italia – Cambiamenti nel grado di protezione dell’occupazione – più flessibilità in entrata e meno evidente in uscita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12</a:t>
            </a:fld>
            <a:endParaRPr kumimoji="0" lang="en-US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556792"/>
            <a:ext cx="3408245" cy="4873625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Gli effetti delle riforme del mercato del lavoro</a:t>
            </a:r>
            <a:b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20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avviamenti secondo la forma di contratto</a:t>
            </a:r>
            <a:br>
              <a:rPr lang="it-IT" sz="20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20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variazioni tendenziali e congiunturali (dati grezzi e destagionalizzati)</a:t>
            </a:r>
            <a:endParaRPr lang="it-IT" sz="20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13</a:t>
            </a:fld>
            <a:endParaRPr kumimoji="0" lang="en-US"/>
          </a:p>
        </p:txBody>
      </p:sp>
      <p:pic>
        <p:nvPicPr>
          <p:cNvPr id="7" name="Segnaposto contenuto 6" descr="Cattura 13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1412776"/>
            <a:ext cx="7097116" cy="4267796"/>
          </a:xfrm>
        </p:spPr>
      </p:pic>
      <p:sp>
        <p:nvSpPr>
          <p:cNvPr id="8" name="CasellaDiTesto 7"/>
          <p:cNvSpPr txBox="1"/>
          <p:nvPr/>
        </p:nvSpPr>
        <p:spPr>
          <a:xfrm>
            <a:off x="827584" y="5877272"/>
            <a:ext cx="7128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Calano le collaborazioni;	- crescono i lavori a termine;</a:t>
            </a:r>
          </a:p>
          <a:p>
            <a:pPr>
              <a:buFontTx/>
              <a:buChar char="-"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Crolla il lavoro intermittente	- Tenuta e iniziale ripresa del tempo indeterminato</a:t>
            </a:r>
          </a:p>
          <a:p>
            <a:pPr>
              <a:buFontTx/>
              <a:buChar char="-"/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Iniziale ripresa dell’apprendistato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Livello di istruzione e impiego di capitale umano: lo skill gap italiano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14</a:t>
            </a:fld>
            <a:endParaRPr kumimoji="0" lang="en-US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539552" y="1340768"/>
          <a:ext cx="2736305" cy="2609298"/>
        </p:xfrm>
        <a:graphic>
          <a:graphicData uri="http://schemas.openxmlformats.org/drawingml/2006/table">
            <a:tbl>
              <a:tblPr/>
              <a:tblGrid>
                <a:gridCol w="1052425"/>
                <a:gridCol w="841940"/>
                <a:gridCol w="841940"/>
              </a:tblGrid>
              <a:tr h="32776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Percentuale popolazione con livello di istruzione terziaria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Anno 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25-64 anni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25-34 anni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Italia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Regno Unito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Norvegia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39,80%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Svizzera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Ue 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Elaborazioni REF Ricerche su dati Eurostat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4644008" y="1340768"/>
          <a:ext cx="2736304" cy="2609298"/>
        </p:xfrm>
        <a:graphic>
          <a:graphicData uri="http://schemas.openxmlformats.org/drawingml/2006/table">
            <a:tbl>
              <a:tblPr/>
              <a:tblGrid>
                <a:gridCol w="1894364"/>
                <a:gridCol w="841940"/>
              </a:tblGrid>
              <a:tr h="32776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Occupati con istruzione terziaria sul totale dell'occupazione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26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Quota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Italia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Regno Unito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Norvegia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Svizzera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Ue 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Elaborazioni REF Ricerche su dati Eurostat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8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39552" y="4293096"/>
            <a:ext cx="4392488" cy="227755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5220072" y="4293096"/>
            <a:ext cx="3168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Occupazione ad alta specializzazione:</a:t>
            </a:r>
          </a:p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Italia: 18%</a:t>
            </a:r>
          </a:p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Media UE: 23%</a:t>
            </a:r>
          </a:p>
          <a:p>
            <a:pPr algn="just"/>
            <a:endParaRPr lang="it-IT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In Italia crescono occupazioni a bassa specializzazione (2007-2011):</a:t>
            </a:r>
          </a:p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Italia: +3%</a:t>
            </a:r>
          </a:p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Media UE: -1%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95536" y="4005064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 Specializzazioni disciplinari – università (% sul totale)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707904" y="6597352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              Dati 2011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Basso rendimento dell’istruzione universitaria in Italia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ClrTx/>
              <a:buNone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Arial" pitchFamily="34" charset="0"/>
              <a:buChar char="•"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15</a:t>
            </a:fld>
            <a:endParaRPr kumimoji="0" lang="en-US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484784"/>
            <a:ext cx="4536504" cy="2640652"/>
          </a:xfrm>
          <a:prstGeom prst="rect">
            <a:avLst/>
          </a:prstGeom>
          <a:noFill/>
          <a:ln/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67544" y="321297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Poca formazione permanente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11560" y="4365104"/>
            <a:ext cx="7272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Partecipazione degli adulti ad attività di </a:t>
            </a:r>
            <a:r>
              <a:rPr lang="it-IT" sz="1200" i="1" dirty="0" smtClean="0">
                <a:latin typeface="Times New Roman" pitchFamily="18" charset="0"/>
                <a:cs typeface="Times New Roman" pitchFamily="18" charset="0"/>
              </a:rPr>
              <a:t>Life-Long </a:t>
            </a:r>
            <a:r>
              <a:rPr lang="it-IT" sz="1200" i="1" dirty="0" err="1" smtClean="0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it-IT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(% popolazione di età 25-64 anni), 2010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25144"/>
            <a:ext cx="3096344" cy="1913911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4211960" y="472514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Nel 2013:</a:t>
            </a:r>
          </a:p>
          <a:p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Italia:             6,9%; </a:t>
            </a:r>
          </a:p>
          <a:p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Media EU:    9,1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Politiche attive e passive. Uno squilibrio storico cresciuta nella crisi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16</a:t>
            </a:fld>
            <a:endParaRPr kumimoji="0" lang="en-US"/>
          </a:p>
        </p:txBody>
      </p:sp>
      <p:pic>
        <p:nvPicPr>
          <p:cNvPr id="5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9325" y="1936750"/>
            <a:ext cx="3943350" cy="4200525"/>
          </a:xfrm>
          <a:prstGeom prst="rect">
            <a:avLst/>
          </a:prstGeom>
          <a:noFill/>
          <a:ln w="0" cap="rnd">
            <a:noFill/>
            <a:prstDash val="sysDot"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Tipi di ammortizzatore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ClrTx/>
              <a:buNone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Arial" pitchFamily="34" charset="0"/>
              <a:buChar char="•"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17</a:t>
            </a:fld>
            <a:endParaRPr kumimoji="0" lang="en-US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4653136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Crescono i costi delle forme assistenziali: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Cassa in deroga	                     -  2,5 miliardi di euro nel 2012; 2,5 miliardi nel 2013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Tasso di copertura disoccupazione 	-  Media 26,3%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	-  Disoccupati di 12 mesi 98,5%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Senza copertura (Aspi – Mini Aspi)	-  Restano esclusi circa 900.000 dipendenti (Mini Aspi 			copertura debole) ; tutti i collaboratori</a:t>
            </a:r>
          </a:p>
          <a:p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Senza copertura CIGO/CIGS 	- 7  milioni (attualmente); con i fondi di solidarietà a regime 			2,5 milioni</a:t>
            </a:r>
            <a:endParaRPr lang="it-IT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magine 6" descr="Cattura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916832"/>
            <a:ext cx="6296904" cy="247684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Debole efficacia dei servizi per l’impiego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ClrTx/>
              <a:buNone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Arial" pitchFamily="34" charset="0"/>
              <a:buChar char="•"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18</a:t>
            </a:fld>
            <a:endParaRPr kumimoji="0" lang="en-US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39552" y="1556792"/>
          <a:ext cx="3962400" cy="2499360"/>
        </p:xfrm>
        <a:graphic>
          <a:graphicData uri="http://schemas.openxmlformats.org/drawingml/2006/table">
            <a:tbl>
              <a:tblPr/>
              <a:tblGrid>
                <a:gridCol w="1524000"/>
                <a:gridCol w="1219200"/>
                <a:gridCol w="1219200"/>
              </a:tblGrid>
              <a:tr h="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Tasso di intermediazione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CPI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APL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Olanda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42,40%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UE (15)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24,80%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4644008" y="1556792"/>
          <a:ext cx="3962400" cy="2499360"/>
        </p:xfrm>
        <a:graphic>
          <a:graphicData uri="http://schemas.openxmlformats.org/drawingml/2006/table">
            <a:tbl>
              <a:tblPr/>
              <a:tblGrid>
                <a:gridCol w="1524000"/>
                <a:gridCol w="1219200"/>
                <a:gridCol w="1219200"/>
              </a:tblGrid>
              <a:tr h="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Tasso di penetrazione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CPI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APL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Olanda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UE (15)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699792" y="4077072"/>
          <a:ext cx="3962400" cy="2499360"/>
        </p:xfrm>
        <a:graphic>
          <a:graphicData uri="http://schemas.openxmlformats.org/drawingml/2006/table">
            <a:tbl>
              <a:tblPr/>
              <a:tblGrid>
                <a:gridCol w="1524000"/>
                <a:gridCol w="2438400"/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Canali informali (reti amicali)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Italia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Olanda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58,10%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Germania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UE (15)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66,30%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garanzia giovani: un test difficile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Adesioni: 201.001</a:t>
            </a:r>
          </a:p>
          <a:p>
            <a:pPr algn="just">
              <a:buClrTx/>
              <a:buNone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Convocazioni:  55.689</a:t>
            </a:r>
          </a:p>
          <a:p>
            <a:pPr algn="just">
              <a:buClrTx/>
              <a:buNone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q"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Occasioni di lavoro: 13.197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Divergenze fra regioni – distribuzione risorse per azione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Lombardia: Bonus occupazionale 30,5 %, tirocinio 21,7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P.A. Trento: Apprendistato 26%, tirocinio 32,9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Emilia: Formazione 34,3, tirocinio 36,2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Sicilia: Formazione 31,3%, tirocinio 5,6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19</a:t>
            </a:fld>
            <a:endParaRPr kumimoji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Area euro e USA a confronto; andamento dell’occupazione: diverse politiche economiche; il deficit dell’Europa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</a:t>
            </a:fld>
            <a:endParaRPr kumimoji="0" lang="en-US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562475" y="1844824"/>
            <a:ext cx="3436620" cy="3657600"/>
          </a:xfrm>
          <a:prstGeom prst="rect">
            <a:avLst/>
          </a:prstGeom>
        </p:spPr>
      </p:pic>
      <p:pic>
        <p:nvPicPr>
          <p:cNvPr id="11" name="Segnaposto contenuto 10" descr="Cattura 2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1844824"/>
            <a:ext cx="3496163" cy="3667637"/>
          </a:xfrm>
        </p:spPr>
      </p:pic>
      <p:sp>
        <p:nvSpPr>
          <p:cNvPr id="12" name="CasellaDiTesto 11"/>
          <p:cNvSpPr txBox="1"/>
          <p:nvPr/>
        </p:nvSpPr>
        <p:spPr>
          <a:xfrm>
            <a:off x="683568" y="551723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dirty="0" smtClean="0">
                <a:latin typeface="Arial" pitchFamily="34" charset="0"/>
                <a:cs typeface="Arial" pitchFamily="34" charset="0"/>
              </a:rPr>
              <a:t>Milioni</a:t>
            </a:r>
          </a:p>
          <a:p>
            <a:pPr algn="ctr"/>
            <a:endParaRPr lang="it-IT" sz="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800" dirty="0" smtClean="0">
                <a:latin typeface="Arial" pitchFamily="34" charset="0"/>
                <a:cs typeface="Arial" pitchFamily="34" charset="0"/>
              </a:rPr>
              <a:t>Elaborazioni REF Ricerche su dati </a:t>
            </a:r>
            <a:r>
              <a:rPr lang="it-IT" sz="800" dirty="0" err="1" smtClean="0">
                <a:latin typeface="Arial" pitchFamily="34" charset="0"/>
                <a:cs typeface="Arial" pitchFamily="34" charset="0"/>
              </a:rPr>
              <a:t>Bls</a:t>
            </a:r>
            <a:r>
              <a:rPr lang="it-IT" sz="800" dirty="0" smtClean="0">
                <a:latin typeface="Arial" pitchFamily="34" charset="0"/>
                <a:cs typeface="Arial" pitchFamily="34" charset="0"/>
              </a:rPr>
              <a:t> e Eurostat</a:t>
            </a:r>
            <a:endParaRPr lang="it-IT" sz="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aumento i </a:t>
            </a:r>
            <a:r>
              <a:rPr lang="it-IT" sz="2400" b="1" cap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cap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poor</a:t>
            </a:r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è più difficile uscire dalla povertà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20</a:t>
            </a:fld>
            <a:endParaRPr kumimoji="0" lang="en-US"/>
          </a:p>
        </p:txBody>
      </p:sp>
      <p:pic>
        <p:nvPicPr>
          <p:cNvPr id="8" name="Segnaposto contenuto 7" descr="Immagine 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556792"/>
            <a:ext cx="4915586" cy="3801006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Priorità di policy – Benchmark europei e buone pratiche; non modelli rigidi; indicazioni del PNR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914400" indent="-914400" algn="just">
              <a:buClrTx/>
              <a:buNone/>
            </a:pPr>
            <a:r>
              <a:rPr lang="it-IT" sz="4900" b="1" i="1" dirty="0" smtClean="0">
                <a:latin typeface="Times New Roman" pitchFamily="18" charset="0"/>
                <a:cs typeface="Times New Roman" pitchFamily="18" charset="0"/>
              </a:rPr>
              <a:t>                             I caratteri della crisi richiedono  modifiche strutturali sia delle politiche  economiche e sociali </a:t>
            </a:r>
          </a:p>
          <a:p>
            <a:pPr marL="914400" indent="-914400" algn="ctr">
              <a:buClrTx/>
              <a:buNone/>
            </a:pPr>
            <a:r>
              <a:rPr lang="it-IT" sz="4900" b="1" i="1" dirty="0" smtClean="0">
                <a:latin typeface="Times New Roman" pitchFamily="18" charset="0"/>
                <a:cs typeface="Times New Roman" pitchFamily="18" charset="0"/>
              </a:rPr>
              <a:t> sia del quadro istituzionale </a:t>
            </a:r>
          </a:p>
          <a:p>
            <a:pPr marL="914400" indent="-914400" algn="ctr">
              <a:buClrTx/>
              <a:buNone/>
            </a:pPr>
            <a:endParaRPr lang="it-IT" sz="49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>
              <a:buClrTx/>
              <a:buNone/>
            </a:pPr>
            <a:r>
              <a:rPr lang="it-IT" sz="49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4900" i="1" dirty="0" smtClean="0">
                <a:latin typeface="Times New Roman" pitchFamily="18" charset="0"/>
                <a:cs typeface="Times New Roman" pitchFamily="18" charset="0"/>
              </a:rPr>
              <a:t>Importanza di stabilità politica e coesione sociale: relazioni industriali partecipative.</a:t>
            </a:r>
          </a:p>
          <a:p>
            <a:pPr marL="914400" indent="-914400" algn="just">
              <a:buClrTx/>
              <a:buNone/>
            </a:pPr>
            <a:r>
              <a:rPr lang="it-IT" sz="49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4900" b="1" i="1" dirty="0" smtClean="0">
                <a:latin typeface="Times New Roman" pitchFamily="18" charset="0"/>
                <a:cs typeface="Times New Roman" pitchFamily="18" charset="0"/>
              </a:rPr>
              <a:t>I. Politiche economiche di sviluppo</a:t>
            </a:r>
          </a:p>
          <a:p>
            <a:pPr marL="914400" indent="-914400" algn="just">
              <a:buClrTx/>
              <a:buNone/>
            </a:pPr>
            <a:r>
              <a:rPr lang="it-IT" sz="4900" i="1" dirty="0" smtClean="0">
                <a:latin typeface="Times New Roman" pitchFamily="18" charset="0"/>
                <a:cs typeface="Times New Roman" pitchFamily="18" charset="0"/>
              </a:rPr>
              <a:t>	Far ripartire gli investimenti privati e pubblici. Accesso al credito.</a:t>
            </a:r>
          </a:p>
          <a:p>
            <a:pPr marL="1280160" lvl="1" indent="-914400" algn="just">
              <a:buClrTx/>
              <a:buNone/>
            </a:pP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	Ringiovanire l’industria: settori innovativi – ICT – energie alternative; green economy, ma anche costruzioni PMI; </a:t>
            </a:r>
            <a:r>
              <a:rPr lang="it-IT" sz="4300" dirty="0" err="1" smtClean="0">
                <a:latin typeface="Times New Roman" pitchFamily="18" charset="0"/>
                <a:cs typeface="Times New Roman" pitchFamily="18" charset="0"/>
              </a:rPr>
              <a:t>reshoring</a:t>
            </a: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?;</a:t>
            </a:r>
          </a:p>
          <a:p>
            <a:pPr marL="1280160" lvl="1" indent="-914400" algn="just">
              <a:buClrTx/>
              <a:buNone/>
            </a:pP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	Qualificare i servizi: job </a:t>
            </a:r>
            <a:r>
              <a:rPr lang="it-IT" sz="4300" dirty="0" err="1" smtClean="0">
                <a:latin typeface="Times New Roman" pitchFamily="18" charset="0"/>
                <a:cs typeface="Times New Roman" pitchFamily="18" charset="0"/>
              </a:rPr>
              <a:t>rich</a:t>
            </a: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300" dirty="0" err="1" smtClean="0">
                <a:latin typeface="Times New Roman" pitchFamily="18" charset="0"/>
                <a:cs typeface="Times New Roman" pitchFamily="18" charset="0"/>
              </a:rPr>
              <a:t>sectors</a:t>
            </a: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 (servizi alla persona, high </a:t>
            </a:r>
            <a:r>
              <a:rPr lang="it-IT" sz="4300" dirty="0" err="1" smtClean="0">
                <a:latin typeface="Times New Roman" pitchFamily="18" charset="0"/>
                <a:cs typeface="Times New Roman" pitchFamily="18" charset="0"/>
              </a:rPr>
              <a:t>tech</a:t>
            </a: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, terzo settore, professioni);</a:t>
            </a:r>
          </a:p>
          <a:p>
            <a:pPr marL="1280160" lvl="1" indent="-914400" algn="just">
              <a:buClrTx/>
              <a:buNone/>
            </a:pP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	Infrastrutture (banda larga, casa, trasporti).</a:t>
            </a:r>
          </a:p>
          <a:p>
            <a:pPr marL="914400" indent="-914400" algn="just">
              <a:buClrTx/>
              <a:buNone/>
            </a:pPr>
            <a:r>
              <a:rPr lang="it-IT" sz="4900" b="1" i="1" dirty="0" smtClean="0">
                <a:latin typeface="Times New Roman" pitchFamily="18" charset="0"/>
                <a:cs typeface="Times New Roman" pitchFamily="18" charset="0"/>
              </a:rPr>
              <a:t>	II. Formazione e lavoro</a:t>
            </a:r>
          </a:p>
          <a:p>
            <a:pPr marL="914400" indent="-914400" algn="just">
              <a:buClrTx/>
              <a:buNone/>
            </a:pPr>
            <a:r>
              <a:rPr lang="it-IT" sz="43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4900" i="1" dirty="0" smtClean="0">
                <a:latin typeface="Times New Roman" pitchFamily="18" charset="0"/>
                <a:cs typeface="Times New Roman" pitchFamily="18" charset="0"/>
              </a:rPr>
              <a:t>Recuperare lo skill gap:</a:t>
            </a:r>
          </a:p>
          <a:p>
            <a:pPr marL="1280160" lvl="1" indent="-914400" algn="just">
              <a:buClrTx/>
              <a:buNone/>
            </a:pP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	Istruzione tecnica e superiore;</a:t>
            </a:r>
          </a:p>
          <a:p>
            <a:pPr marL="1280160" lvl="1" indent="-914400" algn="just">
              <a:buClrTx/>
              <a:buNone/>
            </a:pP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	Alternanza scuola/lavoro; educazione permanente;</a:t>
            </a:r>
          </a:p>
          <a:p>
            <a:pPr marL="1280160" lvl="1" indent="-914400" algn="just">
              <a:buClrTx/>
              <a:buNone/>
            </a:pP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	Più giovani ricercatori; più management professionale, specie nelle PMI.</a:t>
            </a:r>
          </a:p>
          <a:p>
            <a:pPr marL="914400" indent="-914400" algn="just">
              <a:buClrTx/>
              <a:buNone/>
            </a:pPr>
            <a:r>
              <a:rPr lang="it-IT" sz="5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5500" b="1" i="1" dirty="0" smtClean="0"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it-IT" sz="5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900" b="1" i="1" dirty="0" smtClean="0">
                <a:latin typeface="Times New Roman" pitchFamily="18" charset="0"/>
                <a:cs typeface="Times New Roman" pitchFamily="18" charset="0"/>
              </a:rPr>
              <a:t>Costo del lavoro</a:t>
            </a:r>
          </a:p>
          <a:p>
            <a:pPr marL="914400" indent="-914400" algn="just">
              <a:buClrTx/>
              <a:buNone/>
            </a:pPr>
            <a:r>
              <a:rPr lang="it-IT" sz="37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5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900" i="1" dirty="0" smtClean="0">
                <a:latin typeface="Times New Roman" pitchFamily="18" charset="0"/>
                <a:cs typeface="Times New Roman" pitchFamily="18" charset="0"/>
              </a:rPr>
              <a:t>Ridurre il costo del lavoro:</a:t>
            </a:r>
          </a:p>
          <a:p>
            <a:pPr marL="1280160" lvl="1" indent="-914400" algn="just">
              <a:buClrTx/>
              <a:buNone/>
            </a:pPr>
            <a:r>
              <a:rPr lang="it-IT" sz="4300" dirty="0" smtClean="0">
                <a:latin typeface="Times New Roman" pitchFamily="18" charset="0"/>
                <a:cs typeface="Times New Roman" pitchFamily="18" charset="0"/>
              </a:rPr>
              <a:t>	Soluzioni strutturali: meno tasse e contributi su imprese e lavoro</a:t>
            </a:r>
          </a:p>
          <a:p>
            <a:pPr marL="914400" lvl="0" indent="-914400" algn="just">
              <a:buClrTx/>
              <a:buNone/>
            </a:pPr>
            <a:r>
              <a:rPr lang="it-IT" sz="49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Struttura più flessibile dei salari in rapporto  alla produttività e per sostenere il welfare contrattuale. Decentramento controllato della contrattazione collettiva.</a:t>
            </a:r>
          </a:p>
          <a:p>
            <a:pPr marL="457200" lvl="0" indent="-457200" algn="just">
              <a:buClrTx/>
              <a:buFont typeface="Wingdings" pitchFamily="2" charset="2"/>
              <a:buChar char="§"/>
            </a:pPr>
            <a:endParaRPr lang="it-IT" sz="5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>
              <a:buClrTx/>
              <a:buNone/>
            </a:pPr>
            <a:endParaRPr lang="it-IT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>
              <a:buClrTx/>
              <a:buAutoNum type="arabicPeriod" startAt="4"/>
            </a:pPr>
            <a:endParaRPr lang="it-IT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Tx/>
              <a:buNone/>
            </a:pPr>
            <a:endParaRPr lang="it-IT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21</a:t>
            </a:fld>
            <a:endParaRPr kumimoji="0"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Priorità di policy – Benchmark europei e buone pratiche; non modelli rigidi; indicazioni del PNR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fontScale="25000" lnSpcReduction="20000"/>
          </a:bodyPr>
          <a:lstStyle/>
          <a:p>
            <a:pPr marL="914400" lvl="0" indent="-914400" algn="just">
              <a:buClrTx/>
              <a:buNone/>
            </a:pPr>
            <a:r>
              <a:rPr lang="it-IT" sz="4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6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IV. Politiche del lavoro e occupazione giovanile</a:t>
            </a:r>
          </a:p>
          <a:p>
            <a:pPr marL="914400" lvl="0" indent="-914400" algn="just">
              <a:buClrTx/>
              <a:buNone/>
            </a:pPr>
            <a:r>
              <a:rPr lang="it-IT" sz="6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Spostare risorse da politiche passive a politiche attive:</a:t>
            </a:r>
          </a:p>
          <a:p>
            <a:pPr marL="1280160" lvl="1" indent="-914400" algn="just">
              <a:buClrTx/>
              <a:buNone/>
            </a:pPr>
            <a:r>
              <a:rPr lang="it-IT" sz="6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Ammortizzatori sociali – universalizzare le tutele contro la disoccupazione</a:t>
            </a:r>
          </a:p>
          <a:p>
            <a:pPr marL="1554480" lvl="2" indent="-914400" algn="just">
              <a:buClrTx/>
              <a:buNone/>
            </a:pPr>
            <a:r>
              <a:rPr lang="it-IT" sz="6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Razionalizzare CIG: contratti di solidarietà;</a:t>
            </a:r>
          </a:p>
          <a:p>
            <a:pPr marL="1554480" lvl="2" indent="-914400" algn="just">
              <a:buClrTx/>
              <a:buNone/>
            </a:pPr>
            <a:r>
              <a:rPr lang="it-IT" sz="6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Superamento della mobilità e delle casse in deroga;</a:t>
            </a:r>
          </a:p>
          <a:p>
            <a:pPr marL="1554480" lvl="2" indent="-914400" algn="just">
              <a:buClrTx/>
              <a:buNone/>
            </a:pPr>
            <a:r>
              <a:rPr lang="it-IT" sz="6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Condizionalità effettiva.</a:t>
            </a:r>
          </a:p>
          <a:p>
            <a:pPr marL="1280160" lvl="1" indent="-914400" algn="just">
              <a:buClrTx/>
              <a:buNone/>
            </a:pPr>
            <a:r>
              <a:rPr lang="it-IT" sz="6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Potenziamento dei servizi pubblici:</a:t>
            </a:r>
          </a:p>
          <a:p>
            <a:pPr marL="1554480" lvl="2" indent="-914400" algn="just">
              <a:buClrTx/>
              <a:buNone/>
            </a:pPr>
            <a:r>
              <a:rPr lang="it-IT" sz="6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Convenzioni (uniformi) con Agenzie private;</a:t>
            </a:r>
          </a:p>
          <a:p>
            <a:pPr marL="1554480" lvl="2" indent="-914400" algn="just">
              <a:buClrTx/>
              <a:buNone/>
            </a:pPr>
            <a:r>
              <a:rPr lang="it-IT" sz="6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Servizi di outplacement;</a:t>
            </a:r>
          </a:p>
          <a:p>
            <a:pPr marL="1554480" lvl="2" indent="-914400" algn="just">
              <a:buClrTx/>
              <a:buNone/>
            </a:pPr>
            <a:r>
              <a:rPr lang="it-IT" sz="6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Agenzia, </a:t>
            </a:r>
            <a:r>
              <a:rPr lang="it-IT" sz="6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r>
              <a:rPr lang="it-IT" sz="6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centrale e decentramento amministrativo.</a:t>
            </a:r>
            <a:endParaRPr lang="it-IT" sz="64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>
              <a:buClrTx/>
              <a:buNone/>
            </a:pPr>
            <a:r>
              <a:rPr lang="it-IT" sz="6400" i="1" dirty="0" smtClean="0">
                <a:latin typeface="Times New Roman" pitchFamily="18" charset="0"/>
                <a:cs typeface="Times New Roman" pitchFamily="18" charset="0"/>
              </a:rPr>
              <a:t>	Garanzia giovani: test di nuove politiche per l’occupazione giovanile;avvio difficile, impegno per maggiore mobilitazione da parte di imprese, sindacati, terzo settore, istituzioni;</a:t>
            </a:r>
          </a:p>
          <a:p>
            <a:pPr marL="914400" indent="-914400" algn="just">
              <a:buClrTx/>
              <a:buNone/>
            </a:pPr>
            <a:r>
              <a:rPr lang="it-IT" sz="6400" b="1" i="1" dirty="0" smtClean="0">
                <a:latin typeface="Times New Roman" pitchFamily="18" charset="0"/>
                <a:cs typeface="Times New Roman" pitchFamily="18" charset="0"/>
              </a:rPr>
              <a:t>	V. Pensionamento graduale  e vecchiaia attiva </a:t>
            </a:r>
          </a:p>
          <a:p>
            <a:pPr marL="914400" indent="-914400" algn="just">
              <a:buClrTx/>
              <a:buNone/>
            </a:pPr>
            <a:r>
              <a:rPr lang="it-IT" sz="6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Flessibilità  dell’età di pensionamento; misure di </a:t>
            </a:r>
            <a:r>
              <a:rPr lang="it-IT" sz="64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it-IT" sz="6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6400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ageing</a:t>
            </a:r>
            <a:r>
              <a:rPr lang="it-IT" sz="6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staffetta  fra giovani e anziani; trasferimento di conoscenze fra generazioni; </a:t>
            </a:r>
          </a:p>
          <a:p>
            <a:pPr marL="914400" indent="-914400" algn="just">
              <a:buClrTx/>
              <a:buNone/>
            </a:pPr>
            <a:r>
              <a:rPr lang="it-IT" sz="6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6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it-IT" sz="6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Semplificare le regole, ridurre i dualismi di tutela </a:t>
            </a:r>
          </a:p>
          <a:p>
            <a:pPr marL="914400" indent="-914400" algn="just">
              <a:buClrTx/>
              <a:buNone/>
            </a:pPr>
            <a:r>
              <a:rPr lang="it-IT" sz="6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Semplificare la tipologia dei contratti; equilibrare le convenienze per tipi di lavoro; contratto a tutele crescenti; incentivare la stabilizzazione dei contratti precari; tutele di base al lavoro parasubordinato;</a:t>
            </a:r>
          </a:p>
          <a:p>
            <a:pPr marL="914400" indent="-914400" algn="just">
              <a:buClrTx/>
              <a:buNone/>
            </a:pPr>
            <a:endParaRPr lang="it-IT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>
              <a:buClrTx/>
              <a:buAutoNum type="arabicPeriod" startAt="4"/>
            </a:pPr>
            <a:endParaRPr lang="it-IT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Tx/>
              <a:buNone/>
            </a:pPr>
            <a:endParaRPr lang="it-IT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22</a:t>
            </a:fld>
            <a:endParaRPr kumimoji="0"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cap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Obiettivi europei</a:t>
            </a:r>
            <a:endParaRPr lang="it-IT" sz="32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ClrTx/>
              <a:buFont typeface="+mj-lt"/>
              <a:buAutoNum type="arabicPeriod"/>
            </a:pP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Politiche economiche e sociali comuni;</a:t>
            </a:r>
          </a:p>
          <a:p>
            <a:pPr marL="457200" indent="-457200" algn="just">
              <a:buClrTx/>
              <a:buFont typeface="+mj-lt"/>
              <a:buAutoNum type="arabicPeriod"/>
            </a:pP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Fondo Europeo per l’occupazione; con servizi comuni per l’impiego (radar per l’occupazione);</a:t>
            </a:r>
          </a:p>
          <a:p>
            <a:pPr marL="457200" indent="-457200" algn="just">
              <a:buClrTx/>
              <a:buFont typeface="+mj-lt"/>
              <a:buAutoNum type="arabicPeriod"/>
            </a:pPr>
            <a:endParaRPr lang="it-IT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it-IT" sz="2000" i="1" dirty="0" smtClean="0">
                <a:latin typeface="Times New Roman" pitchFamily="18" charset="0"/>
                <a:cs typeface="Times New Roman" pitchFamily="18" charset="0"/>
              </a:rPr>
              <a:t>Ammortizzatori sociali armonizzati (con cofinanziamento europeo).</a:t>
            </a:r>
          </a:p>
          <a:p>
            <a:pPr marL="914400" indent="-914400" algn="just">
              <a:buClrTx/>
              <a:buNone/>
            </a:pPr>
            <a:endParaRPr lang="it-IT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Tx/>
              <a:buNone/>
            </a:pPr>
            <a:endParaRPr lang="it-IT" sz="1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23</a:t>
            </a:fld>
            <a:endParaRPr kumimoji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Europa – divergenze invece che convergenze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3</a:t>
            </a:fld>
            <a:endParaRPr kumimoji="0" lang="en-US" dirty="0"/>
          </a:p>
        </p:txBody>
      </p:sp>
      <p:pic>
        <p:nvPicPr>
          <p:cNvPr id="5" name="Picture 1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736" y="1412776"/>
            <a:ext cx="3971102" cy="4873625"/>
          </a:xfrm>
          <a:noFill/>
          <a:ln/>
        </p:spPr>
      </p:pic>
      <p:sp>
        <p:nvSpPr>
          <p:cNvPr id="6" name="CasellaDiTesto 5"/>
          <p:cNvSpPr txBox="1"/>
          <p:nvPr/>
        </p:nvSpPr>
        <p:spPr>
          <a:xfrm>
            <a:off x="6300192" y="4077072"/>
            <a:ext cx="1080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000" dirty="0" smtClean="0">
                <a:latin typeface="Times New Roman" pitchFamily="18" charset="0"/>
                <a:cs typeface="Times New Roman" pitchFamily="18" charset="0"/>
              </a:rPr>
              <a:t>T. Ass. </a:t>
            </a:r>
            <a:r>
              <a:rPr lang="it-IT" sz="1000" dirty="0" err="1" smtClean="0">
                <a:latin typeface="Times New Roman" pitchFamily="18" charset="0"/>
                <a:cs typeface="Times New Roman" pitchFamily="18" charset="0"/>
              </a:rPr>
              <a:t>Disoc</a:t>
            </a:r>
            <a:r>
              <a:rPr lang="it-IT" sz="1000" dirty="0" smtClean="0">
                <a:latin typeface="Times New Roman" pitchFamily="18" charset="0"/>
                <a:cs typeface="Times New Roman" pitchFamily="18" charset="0"/>
              </a:rPr>
              <a:t>. 2014</a:t>
            </a:r>
          </a:p>
          <a:p>
            <a:endParaRPr lang="it-IT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000" dirty="0" smtClean="0">
                <a:latin typeface="Times New Roman" pitchFamily="18" charset="0"/>
                <a:cs typeface="Times New Roman" pitchFamily="18" charset="0"/>
              </a:rPr>
              <a:t>           13 %</a:t>
            </a:r>
            <a:endParaRPr lang="it-IT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907704" y="6309320"/>
            <a:ext cx="6264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latin typeface="Times New Roman" pitchFamily="18" charset="0"/>
                <a:cs typeface="Times New Roman" pitchFamily="18" charset="0"/>
              </a:rPr>
              <a:t>        * Perdite di occupazione contenute per CIG, riduzione ore di lavoro e calo produttività</a:t>
            </a:r>
            <a:endParaRPr lang="it-IT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perdite dell’Italia: crolli degli investimenti, bassa produttività e stagnazione salariale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4</a:t>
            </a:fld>
            <a:endParaRPr kumimoji="0" lang="en-US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44008" y="1700808"/>
            <a:ext cx="3132360" cy="2020472"/>
          </a:xfrm>
          <a:prstGeom prst="rect">
            <a:avLst/>
          </a:prstGeom>
          <a:noFill/>
          <a:ln/>
        </p:spPr>
      </p:pic>
      <p:sp>
        <p:nvSpPr>
          <p:cNvPr id="9" name="CasellaDiTesto 8"/>
          <p:cNvSpPr txBox="1"/>
          <p:nvPr/>
        </p:nvSpPr>
        <p:spPr>
          <a:xfrm>
            <a:off x="755576" y="5373216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latin typeface="Times New Roman" pitchFamily="18" charset="0"/>
                <a:cs typeface="Times New Roman" pitchFamily="18" charset="0"/>
              </a:rPr>
              <a:t>        Spese in </a:t>
            </a:r>
            <a:r>
              <a:rPr lang="it-IT" sz="1000" dirty="0" err="1" smtClean="0">
                <a:latin typeface="Times New Roman" pitchFamily="18" charset="0"/>
                <a:cs typeface="Times New Roman" pitchFamily="18" charset="0"/>
              </a:rPr>
              <a:t>R&amp;D</a:t>
            </a:r>
            <a:r>
              <a:rPr lang="it-IT" sz="1000" dirty="0" smtClean="0">
                <a:latin typeface="Times New Roman" pitchFamily="18" charset="0"/>
                <a:cs typeface="Times New Roman" pitchFamily="18" charset="0"/>
              </a:rPr>
              <a:t>   oscillante tra  1,21%-1,27%</a:t>
            </a:r>
          </a:p>
          <a:p>
            <a:r>
              <a:rPr lang="it-IT" sz="1000" dirty="0" smtClean="0">
                <a:latin typeface="Times New Roman" pitchFamily="18" charset="0"/>
                <a:cs typeface="Times New Roman" pitchFamily="18" charset="0"/>
              </a:rPr>
              <a:t>        Obiettivo Europa 2020    3 %</a:t>
            </a:r>
            <a:endParaRPr lang="it-IT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Segnaposto contenuto 15" descr="Cattura 4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1628800"/>
            <a:ext cx="3200847" cy="2534004"/>
          </a:xfrm>
        </p:spPr>
      </p:pic>
      <p:sp>
        <p:nvSpPr>
          <p:cNvPr id="17" name="CasellaDiTesto 16"/>
          <p:cNvSpPr txBox="1"/>
          <p:nvPr/>
        </p:nvSpPr>
        <p:spPr>
          <a:xfrm>
            <a:off x="683568" y="414908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Perdita di lavoro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  -autonomi senza dipendenti                         -7,2*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  -nelle PMI                                                     +0,1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  -nelle grandi                                                  -13,4</a:t>
            </a:r>
            <a:endParaRPr lang="it-IT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Immagine 17" descr="Cattura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4725144"/>
            <a:ext cx="3086531" cy="257211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827584" y="4869160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* Variazioni autonomi, </a:t>
            </a:r>
            <a:r>
              <a:rPr lang="it-IT" sz="800" dirty="0" err="1" smtClean="0">
                <a:latin typeface="Arial" pitchFamily="34" charset="0"/>
                <a:cs typeface="Arial" pitchFamily="34" charset="0"/>
              </a:rPr>
              <a:t>Pmi</a:t>
            </a:r>
            <a:r>
              <a:rPr lang="it-IT" sz="800" dirty="0" smtClean="0">
                <a:latin typeface="Arial" pitchFamily="34" charset="0"/>
                <a:cs typeface="Arial" pitchFamily="34" charset="0"/>
              </a:rPr>
              <a:t> e grandi di tipo assoluto, nel periodo tra il                                                   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2008 e il 2013</a:t>
            </a:r>
            <a:endParaRPr lang="it-IT" sz="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perdite dell’Italia: crolli degli investimenti, bassa produttività e stagnazione salariale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5</a:t>
            </a:fld>
            <a:endParaRPr kumimoji="0" lang="en-US"/>
          </a:p>
        </p:txBody>
      </p:sp>
      <p:pic>
        <p:nvPicPr>
          <p:cNvPr id="19" name="Immagine 18" descr="Cattura 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1772816"/>
            <a:ext cx="3315163" cy="1876687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2483768" y="371703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1" dirty="0" smtClean="0">
                <a:latin typeface="Times New Roman" pitchFamily="18" charset="0"/>
                <a:cs typeface="Times New Roman" pitchFamily="18" charset="0"/>
              </a:rPr>
              <a:t>     Germania		                         +0,8</a:t>
            </a:r>
          </a:p>
          <a:p>
            <a:r>
              <a:rPr lang="it-IT" sz="900" b="1" dirty="0" smtClean="0">
                <a:latin typeface="Times New Roman" pitchFamily="18" charset="0"/>
                <a:cs typeface="Times New Roman" pitchFamily="18" charset="0"/>
              </a:rPr>
              <a:t>     Spagna	                                                          -2,6</a:t>
            </a:r>
            <a:endParaRPr lang="it-IT" sz="9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Immagine 21" descr="Cattura 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4149080"/>
            <a:ext cx="3277058" cy="171474"/>
          </a:xfrm>
          <a:prstGeom prst="rect">
            <a:avLst/>
          </a:prstGeom>
        </p:spPr>
      </p:pic>
      <p:sp>
        <p:nvSpPr>
          <p:cNvPr id="23" name="CasellaDiTesto 22"/>
          <p:cNvSpPr txBox="1"/>
          <p:nvPr/>
        </p:nvSpPr>
        <p:spPr>
          <a:xfrm>
            <a:off x="2411760" y="4365104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it-IT" sz="1000" dirty="0" smtClean="0">
                <a:latin typeface="Arial" pitchFamily="34" charset="0"/>
                <a:cs typeface="Arial" pitchFamily="34" charset="0"/>
              </a:rPr>
              <a:t>Dato medio inflazione        </a:t>
            </a:r>
          </a:p>
          <a:p>
            <a:r>
              <a:rPr lang="it-IT" sz="10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it-IT" sz="1000" dirty="0" smtClean="0">
                <a:latin typeface="Arial" pitchFamily="34" charset="0"/>
                <a:cs typeface="Arial" pitchFamily="34" charset="0"/>
              </a:rPr>
              <a:t>2003/2008	 2,4%</a:t>
            </a:r>
          </a:p>
          <a:p>
            <a:r>
              <a:rPr lang="it-IT" sz="1000" dirty="0" smtClean="0">
                <a:latin typeface="Arial" pitchFamily="34" charset="0"/>
                <a:cs typeface="Arial" pitchFamily="34" charset="0"/>
              </a:rPr>
              <a:t>     2008/2013 	2,0%</a:t>
            </a:r>
            <a:endParaRPr lang="it-IT" sz="10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it-IT" sz="10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perdite nel mercato del lavoro: diseguali per territorio, settore, genere, nazionalità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6</a:t>
            </a:fld>
            <a:endParaRPr kumimoji="0" lang="en-US"/>
          </a:p>
        </p:txBody>
      </p:sp>
      <p:pic>
        <p:nvPicPr>
          <p:cNvPr id="7" name="Segnaposto contenuto 6" descr="Cattura 1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484784"/>
            <a:ext cx="3029373" cy="2038635"/>
          </a:xfrm>
        </p:spPr>
      </p:pic>
      <p:pic>
        <p:nvPicPr>
          <p:cNvPr id="8" name="Immagine 7" descr="Cattura 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3573016"/>
            <a:ext cx="3115110" cy="1440718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2870200" y="4581128"/>
            <a:ext cx="2286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Pubblici *   </a:t>
            </a:r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</a:t>
            </a:r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-265             -7,2</a:t>
            </a:r>
          </a:p>
          <a:p>
            <a:pPr lvl="0"/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Privati	</a:t>
            </a:r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</a:t>
            </a:r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-328             -3,5	</a:t>
            </a:r>
            <a:endParaRPr lang="it-IT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it-IT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(dati riferiti </a:t>
            </a:r>
            <a:r>
              <a:rPr lang="it-IT" sz="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alle unità  di lavoro)</a:t>
            </a:r>
            <a:endParaRPr lang="it-IT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2123728" y="5316151"/>
            <a:ext cx="381642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* I dati pubblico e privato comparano il primo trimestre 2008 con il primo trimestre 2014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perdite nel mercato del lavoro: diseguali </a:t>
            </a:r>
            <a:r>
              <a:rPr lang="it-IT" sz="2400" b="1" cap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400" b="1" cap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2400" b="1" cap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 tipologia </a:t>
            </a:r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 lavori e  istruzione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7</a:t>
            </a:fld>
            <a:endParaRPr kumimoji="0" lang="en-US"/>
          </a:p>
        </p:txBody>
      </p:sp>
      <p:sp>
        <p:nvSpPr>
          <p:cNvPr id="6" name="CasellaDiTesto 5"/>
          <p:cNvSpPr txBox="1"/>
          <p:nvPr/>
        </p:nvSpPr>
        <p:spPr>
          <a:xfrm>
            <a:off x="2411760" y="2204864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it-IT" sz="800" i="1" u="sng" dirty="0" smtClean="0">
                <a:latin typeface="Arial" pitchFamily="34" charset="0"/>
                <a:cs typeface="Arial" pitchFamily="34" charset="0"/>
              </a:rPr>
              <a:t>Tipologia</a:t>
            </a:r>
            <a:r>
              <a:rPr lang="it-IT" sz="800" i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Autonomi	                  6085	         5518            -567            -9,3%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Collaboratori	                  -471               394               -77              -16,3%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Dipendenti: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Permanenti                      15053            14565           -488            -3,2%                          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A termine                         24343             24264          -79              -0,3% 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it-IT" sz="800" i="1" u="sng" dirty="0" smtClean="0">
                <a:latin typeface="Arial" pitchFamily="34" charset="0"/>
                <a:cs typeface="Arial" pitchFamily="34" charset="0"/>
              </a:rPr>
              <a:t>Istruzione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Laurea	                                                                                +12,9%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Diploma			                +1,1%</a:t>
            </a:r>
          </a:p>
          <a:p>
            <a:r>
              <a:rPr lang="it-IT" sz="800" dirty="0" smtClean="0">
                <a:latin typeface="Arial" pitchFamily="34" charset="0"/>
                <a:cs typeface="Arial" pitchFamily="34" charset="0"/>
              </a:rPr>
              <a:t>          Titolo inferiore		                 -15,9%</a:t>
            </a:r>
          </a:p>
          <a:p>
            <a:r>
              <a:rPr lang="it-IT" sz="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it-IT" sz="800" dirty="0" smtClean="0">
                <a:latin typeface="Arial" pitchFamily="34" charset="0"/>
                <a:cs typeface="Arial" pitchFamily="34" charset="0"/>
              </a:rPr>
              <a:t>Senza titolo  			                 -44,4%</a:t>
            </a:r>
          </a:p>
          <a:p>
            <a:r>
              <a:rPr lang="it-IT" sz="800" i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it-IT" sz="800" i="1" u="sng" dirty="0" smtClean="0">
                <a:latin typeface="Arial" pitchFamily="34" charset="0"/>
                <a:cs typeface="Arial" pitchFamily="34" charset="0"/>
              </a:rPr>
              <a:t>Lavoro </a:t>
            </a:r>
            <a:r>
              <a:rPr lang="it-IT" sz="800" u="sng" dirty="0" smtClean="0">
                <a:latin typeface="Arial" pitchFamily="34" charset="0"/>
                <a:cs typeface="Arial" pitchFamily="34" charset="0"/>
              </a:rPr>
              <a:t>sommerso</a:t>
            </a:r>
            <a:r>
              <a:rPr lang="it-IT" sz="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800" i="1" dirty="0" smtClean="0">
                <a:latin typeface="Arial" pitchFamily="34" charset="0"/>
                <a:cs typeface="Arial" pitchFamily="34" charset="0"/>
              </a:rPr>
              <a:t>       stime ISTAT  (2012)              17%</a:t>
            </a:r>
          </a:p>
          <a:p>
            <a:endParaRPr lang="it-IT" sz="800" i="1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800" i="1" dirty="0" smtClean="0">
                <a:latin typeface="Arial" pitchFamily="34" charset="0"/>
                <a:cs typeface="Arial" pitchFamily="34" charset="0"/>
              </a:rPr>
              <a:t>	              valutazioni di ricerca             25%</a:t>
            </a:r>
          </a:p>
          <a:p>
            <a:r>
              <a:rPr lang="it-IT" sz="800" i="1" dirty="0" smtClean="0">
                <a:latin typeface="Arial" pitchFamily="34" charset="0"/>
                <a:cs typeface="Arial" pitchFamily="34" charset="0"/>
              </a:rPr>
              <a:t>	              </a:t>
            </a:r>
          </a:p>
          <a:p>
            <a:r>
              <a:rPr lang="it-IT" sz="800" i="1" dirty="0" smtClean="0">
                <a:latin typeface="Arial" pitchFamily="34" charset="0"/>
                <a:cs typeface="Arial" pitchFamily="34" charset="0"/>
              </a:rPr>
              <a:t>	              		</a:t>
            </a:r>
          </a:p>
          <a:p>
            <a:endParaRPr lang="it-IT" sz="800" i="1" dirty="0" smtClean="0">
              <a:latin typeface="Arial" pitchFamily="34" charset="0"/>
              <a:cs typeface="Arial" pitchFamily="34" charset="0"/>
            </a:endParaRPr>
          </a:p>
          <a:p>
            <a:endParaRPr lang="it-IT" sz="8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Segnaposto contenuto 10" descr="Cattura 7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772816"/>
            <a:ext cx="3816424" cy="36200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Contratti a termine: meno frequente il passaggio al tempo indeterminato – tempi più lunghi</a:t>
            </a:r>
            <a:endParaRPr lang="it-IT" sz="24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>
          <a:xfrm>
            <a:off x="8100392" y="6237312"/>
            <a:ext cx="609600" cy="432048"/>
          </a:xfrm>
        </p:spPr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8</a:t>
            </a:fld>
            <a:endParaRPr kumimoji="0"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11560" y="2780928"/>
            <a:ext cx="8077200" cy="3600400"/>
          </a:xfrm>
          <a:prstGeom prst="rect">
            <a:avLst/>
          </a:prstGeom>
          <a:noFill/>
          <a:ln/>
        </p:spPr>
      </p:pic>
      <p:sp>
        <p:nvSpPr>
          <p:cNvPr id="6" name="CasellaDiTesto 5"/>
          <p:cNvSpPr txBox="1"/>
          <p:nvPr/>
        </p:nvSpPr>
        <p:spPr>
          <a:xfrm>
            <a:off x="467544" y="1412777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</a:t>
            </a:r>
          </a:p>
          <a:p>
            <a:r>
              <a:rPr lang="it-IT" sz="1400" dirty="0" smtClean="0">
                <a:latin typeface="Arial" pitchFamily="34" charset="0"/>
                <a:cs typeface="Arial" pitchFamily="34" charset="0"/>
              </a:rPr>
              <a:t>Stock:  - Italia 2007: 13,2%; 2013: 13,2%; giovani (15-24) 2007: 42,3%; 2013: 52,5%</a:t>
            </a:r>
          </a:p>
          <a:p>
            <a:r>
              <a:rPr lang="it-IT" sz="1400" dirty="0" smtClean="0">
                <a:latin typeface="Arial" pitchFamily="34" charset="0"/>
                <a:cs typeface="Arial" pitchFamily="34" charset="0"/>
              </a:rPr>
              <a:t>            - Media OCSE 2007: 12,2%; 2013: 11,8%; giovani 2007: 25,6%; 2013: 25%</a:t>
            </a:r>
          </a:p>
          <a:p>
            <a:r>
              <a:rPr lang="it-IT" sz="1400" dirty="0" smtClean="0">
                <a:latin typeface="Arial" pitchFamily="34" charset="0"/>
                <a:cs typeface="Arial" pitchFamily="34" charset="0"/>
              </a:rPr>
              <a:t>            - Germania 2007: 14,6%; 2013: 13,4%; giovani 2007: 57,4%; 2013: 52,9%	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	</a:t>
            </a: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18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mancata uscita dal mercato del lavoro degli anziani per effetto della riforma del 2011 aumentano le difficoltà di ingresso per i più giovani</a:t>
            </a:r>
            <a:endParaRPr lang="it-IT" sz="1800" b="1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9</a:t>
            </a:fld>
            <a:endParaRPr kumimoji="0"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9552" y="1556792"/>
            <a:ext cx="3657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L’incremento del tasso di attività si è quasi interamente tradotto in un aumento del tasso di occupazione dei lavoratori maturi.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Si riduce in questo modo la domanda di lavoro “sostitutiva”, a scapito delle generazioni più giovani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Crescono i NEET (15-29 anni) – da 19% a 26%; Sud da 30% a 36%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it-IT" sz="2200" dirty="0">
              <a:solidFill>
                <a:srgbClr val="333333"/>
              </a:solidFill>
              <a:latin typeface="Tahoma" pitchFamily="34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it-IT" sz="2200" dirty="0">
              <a:solidFill>
                <a:srgbClr val="333333"/>
              </a:solidFill>
              <a:latin typeface="Tahoma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283968" y="1628800"/>
            <a:ext cx="3590925" cy="3838575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1943</TotalTime>
  <Words>1025</Words>
  <Application>Microsoft Office PowerPoint</Application>
  <PresentationFormat>Presentazione su schermo (4:3)</PresentationFormat>
  <Paragraphs>281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Oriel</vt:lpstr>
      <vt:lpstr>Diapositiva 1</vt:lpstr>
      <vt:lpstr>Area euro e USA a confronto; andamento dell’occupazione: diverse politiche economiche; il deficit dell’Europa</vt:lpstr>
      <vt:lpstr>In Europa – divergenze invece che convergenze</vt:lpstr>
      <vt:lpstr>Le perdite dell’Italia: crolli degli investimenti, bassa produttività e stagnazione salariale</vt:lpstr>
      <vt:lpstr>Le perdite dell’Italia: crolli degli investimenti, bassa produttività e stagnazione salariale</vt:lpstr>
      <vt:lpstr>Le perdite nel mercato del lavoro: diseguali per territorio, settore, genere, nazionalità</vt:lpstr>
      <vt:lpstr>Le perdite nel mercato del lavoro: diseguali  per tipologia di lavori e  istruzione</vt:lpstr>
      <vt:lpstr>Contratti a termine: meno frequente il passaggio al tempo indeterminato – tempi più lunghi</vt:lpstr>
      <vt:lpstr>La mancata uscita dal mercato del lavoro degli anziani per effetto della riforma del 2011 aumentano le difficoltà di ingresso per i più giovani</vt:lpstr>
      <vt:lpstr>Il costo del lavoro: minore della media OCSE ma cuneo fiscale fra i più alti</vt:lpstr>
      <vt:lpstr>Decelerazione salariale nei paesi periferici e aggiustamento della posizione competitiva</vt:lpstr>
      <vt:lpstr>Italia – Cambiamenti nel grado di protezione dell’occupazione – più flessibilità in entrata e meno evidente in uscita</vt:lpstr>
      <vt:lpstr>Gli effetti delle riforme del mercato del lavoro avviamenti secondo la forma di contratto variazioni tendenziali e congiunturali (dati grezzi e destagionalizzati)</vt:lpstr>
      <vt:lpstr>Livello di istruzione e impiego di capitale umano: lo skill gap italiano</vt:lpstr>
      <vt:lpstr>Basso rendimento dell’istruzione universitaria in Italia</vt:lpstr>
      <vt:lpstr>Politiche attive e passive. Uno squilibrio storico cresciuta nella crisi</vt:lpstr>
      <vt:lpstr>Tipi di ammortizzatore</vt:lpstr>
      <vt:lpstr>Debole efficacia dei servizi per l’impiego</vt:lpstr>
      <vt:lpstr>La garanzia giovani: un test difficile</vt:lpstr>
      <vt:lpstr>In aumento i working poor, è più difficile uscire dalla povertà</vt:lpstr>
      <vt:lpstr>Priorità di policy – Benchmark europei e buone pratiche; non modelli rigidi; indicazioni del PNR</vt:lpstr>
      <vt:lpstr>Priorità di policy – Benchmark europei e buone pratiche; non modelli rigidi; indicazioni del PNR</vt:lpstr>
      <vt:lpstr>Obiettivi europei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belardi</dc:creator>
  <cp:lastModifiedBy>giampiera.giandomeni</cp:lastModifiedBy>
  <cp:revision>335</cp:revision>
  <dcterms:created xsi:type="dcterms:W3CDTF">2014-05-06T23:37:07Z</dcterms:created>
  <dcterms:modified xsi:type="dcterms:W3CDTF">2014-10-02T16:24:33Z</dcterms:modified>
</cp:coreProperties>
</file>