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5"/>
  </p:notesMasterIdLst>
  <p:sldIdLst>
    <p:sldId id="256" r:id="rId2"/>
    <p:sldId id="347" r:id="rId3"/>
    <p:sldId id="353" r:id="rId4"/>
    <p:sldId id="354" r:id="rId5"/>
    <p:sldId id="355" r:id="rId6"/>
    <p:sldId id="352" r:id="rId7"/>
    <p:sldId id="356" r:id="rId8"/>
    <p:sldId id="351" r:id="rId9"/>
    <p:sldId id="357" r:id="rId10"/>
    <p:sldId id="358" r:id="rId11"/>
    <p:sldId id="362" r:id="rId12"/>
    <p:sldId id="363" r:id="rId13"/>
    <p:sldId id="370" r:id="rId14"/>
    <p:sldId id="364" r:id="rId15"/>
    <p:sldId id="365" r:id="rId16"/>
    <p:sldId id="366" r:id="rId17"/>
    <p:sldId id="367" r:id="rId18"/>
    <p:sldId id="266" r:id="rId19"/>
    <p:sldId id="348" r:id="rId20"/>
    <p:sldId id="349" r:id="rId21"/>
    <p:sldId id="368" r:id="rId22"/>
    <p:sldId id="369" r:id="rId23"/>
    <p:sldId id="257" r:id="rId24"/>
    <p:sldId id="350" r:id="rId25"/>
    <p:sldId id="340" r:id="rId26"/>
    <p:sldId id="359" r:id="rId27"/>
    <p:sldId id="360" r:id="rId28"/>
    <p:sldId id="361" r:id="rId29"/>
    <p:sldId id="373" r:id="rId30"/>
    <p:sldId id="374" r:id="rId31"/>
    <p:sldId id="375" r:id="rId32"/>
    <p:sldId id="377" r:id="rId33"/>
    <p:sldId id="376" r:id="rId34"/>
    <p:sldId id="378" r:id="rId35"/>
    <p:sldId id="379" r:id="rId36"/>
    <p:sldId id="371" r:id="rId37"/>
    <p:sldId id="339" r:id="rId38"/>
    <p:sldId id="259" r:id="rId39"/>
    <p:sldId id="258" r:id="rId40"/>
    <p:sldId id="372" r:id="rId41"/>
    <p:sldId id="264" r:id="rId42"/>
    <p:sldId id="260" r:id="rId43"/>
    <p:sldId id="326" r:id="rId44"/>
    <p:sldId id="327" r:id="rId45"/>
    <p:sldId id="262" r:id="rId46"/>
    <p:sldId id="263" r:id="rId47"/>
    <p:sldId id="267" r:id="rId48"/>
    <p:sldId id="265" r:id="rId49"/>
    <p:sldId id="261" r:id="rId50"/>
    <p:sldId id="274" r:id="rId51"/>
    <p:sldId id="270" r:id="rId52"/>
    <p:sldId id="273" r:id="rId53"/>
    <p:sldId id="269" r:id="rId54"/>
    <p:sldId id="271" r:id="rId55"/>
    <p:sldId id="272" r:id="rId56"/>
    <p:sldId id="275" r:id="rId57"/>
    <p:sldId id="341" r:id="rId58"/>
    <p:sldId id="276" r:id="rId59"/>
    <p:sldId id="342" r:id="rId60"/>
    <p:sldId id="343" r:id="rId61"/>
    <p:sldId id="344" r:id="rId62"/>
    <p:sldId id="277" r:id="rId63"/>
    <p:sldId id="278" r:id="rId64"/>
    <p:sldId id="279" r:id="rId65"/>
    <p:sldId id="280" r:id="rId66"/>
    <p:sldId id="281" r:id="rId67"/>
    <p:sldId id="282" r:id="rId68"/>
    <p:sldId id="283" r:id="rId69"/>
    <p:sldId id="284" r:id="rId70"/>
    <p:sldId id="285" r:id="rId71"/>
    <p:sldId id="286" r:id="rId72"/>
    <p:sldId id="287" r:id="rId73"/>
    <p:sldId id="288" r:id="rId74"/>
    <p:sldId id="289" r:id="rId75"/>
    <p:sldId id="290" r:id="rId76"/>
    <p:sldId id="291" r:id="rId77"/>
    <p:sldId id="292" r:id="rId78"/>
    <p:sldId id="293" r:id="rId79"/>
    <p:sldId id="294" r:id="rId80"/>
    <p:sldId id="295" r:id="rId81"/>
    <p:sldId id="296" r:id="rId82"/>
    <p:sldId id="297" r:id="rId83"/>
    <p:sldId id="298" r:id="rId84"/>
    <p:sldId id="299" r:id="rId85"/>
    <p:sldId id="300" r:id="rId86"/>
    <p:sldId id="301" r:id="rId87"/>
    <p:sldId id="302" r:id="rId88"/>
    <p:sldId id="303" r:id="rId89"/>
    <p:sldId id="304" r:id="rId90"/>
    <p:sldId id="305" r:id="rId91"/>
    <p:sldId id="332" r:id="rId92"/>
    <p:sldId id="333" r:id="rId93"/>
    <p:sldId id="334" r:id="rId94"/>
    <p:sldId id="335" r:id="rId95"/>
    <p:sldId id="336" r:id="rId96"/>
    <p:sldId id="337" r:id="rId97"/>
    <p:sldId id="338" r:id="rId98"/>
    <p:sldId id="306" r:id="rId99"/>
    <p:sldId id="307" r:id="rId100"/>
    <p:sldId id="308" r:id="rId101"/>
    <p:sldId id="309" r:id="rId102"/>
    <p:sldId id="310" r:id="rId103"/>
    <p:sldId id="311" r:id="rId104"/>
    <p:sldId id="312" r:id="rId105"/>
    <p:sldId id="313" r:id="rId106"/>
    <p:sldId id="328" r:id="rId107"/>
    <p:sldId id="329" r:id="rId108"/>
    <p:sldId id="314" r:id="rId109"/>
    <p:sldId id="330" r:id="rId110"/>
    <p:sldId id="346" r:id="rId111"/>
    <p:sldId id="345" r:id="rId112"/>
    <p:sldId id="331" r:id="rId113"/>
    <p:sldId id="315" r:id="rId114"/>
    <p:sldId id="316" r:id="rId115"/>
    <p:sldId id="317" r:id="rId116"/>
    <p:sldId id="318" r:id="rId117"/>
    <p:sldId id="319" r:id="rId118"/>
    <p:sldId id="320" r:id="rId119"/>
    <p:sldId id="321" r:id="rId120"/>
    <p:sldId id="322" r:id="rId121"/>
    <p:sldId id="323" r:id="rId122"/>
    <p:sldId id="324" r:id="rId123"/>
    <p:sldId id="325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5956E482-D319-6048-8497-79B7CE712EBA}">
          <p14:sldIdLst>
            <p14:sldId id="256"/>
            <p14:sldId id="347"/>
            <p14:sldId id="353"/>
            <p14:sldId id="354"/>
            <p14:sldId id="355"/>
            <p14:sldId id="352"/>
            <p14:sldId id="356"/>
            <p14:sldId id="351"/>
            <p14:sldId id="357"/>
            <p14:sldId id="358"/>
            <p14:sldId id="362"/>
            <p14:sldId id="363"/>
            <p14:sldId id="370"/>
            <p14:sldId id="364"/>
            <p14:sldId id="365"/>
            <p14:sldId id="366"/>
            <p14:sldId id="367"/>
            <p14:sldId id="266"/>
            <p14:sldId id="348"/>
            <p14:sldId id="349"/>
            <p14:sldId id="368"/>
            <p14:sldId id="369"/>
            <p14:sldId id="257"/>
            <p14:sldId id="350"/>
            <p14:sldId id="340"/>
            <p14:sldId id="359"/>
            <p14:sldId id="360"/>
            <p14:sldId id="361"/>
            <p14:sldId id="373"/>
            <p14:sldId id="374"/>
            <p14:sldId id="375"/>
            <p14:sldId id="377"/>
            <p14:sldId id="376"/>
            <p14:sldId id="378"/>
            <p14:sldId id="379"/>
            <p14:sldId id="371"/>
            <p14:sldId id="339"/>
            <p14:sldId id="259"/>
            <p14:sldId id="258"/>
            <p14:sldId id="372"/>
            <p14:sldId id="264"/>
            <p14:sldId id="260"/>
            <p14:sldId id="326"/>
            <p14:sldId id="327"/>
            <p14:sldId id="262"/>
            <p14:sldId id="263"/>
            <p14:sldId id="267"/>
            <p14:sldId id="265"/>
            <p14:sldId id="261"/>
            <p14:sldId id="274"/>
            <p14:sldId id="270"/>
            <p14:sldId id="273"/>
            <p14:sldId id="269"/>
            <p14:sldId id="271"/>
            <p14:sldId id="272"/>
            <p14:sldId id="275"/>
            <p14:sldId id="341"/>
            <p14:sldId id="276"/>
            <p14:sldId id="342"/>
            <p14:sldId id="343"/>
            <p14:sldId id="344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32"/>
            <p14:sldId id="333"/>
            <p14:sldId id="334"/>
            <p14:sldId id="335"/>
            <p14:sldId id="336"/>
            <p14:sldId id="337"/>
            <p14:sldId id="338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28"/>
            <p14:sldId id="329"/>
            <p14:sldId id="314"/>
            <p14:sldId id="330"/>
            <p14:sldId id="346"/>
            <p14:sldId id="345"/>
            <p14:sldId id="331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notesMaster" Target="notesMasters/notesMaster1.xml"/><Relationship Id="rId126" Type="http://schemas.openxmlformats.org/officeDocument/2006/relationships/printerSettings" Target="printerSettings/printerSettings1.bin"/><Relationship Id="rId127" Type="http://schemas.openxmlformats.org/officeDocument/2006/relationships/presProps" Target="presProps.xml"/><Relationship Id="rId128" Type="http://schemas.openxmlformats.org/officeDocument/2006/relationships/viewProps" Target="viewProps.xml"/><Relationship Id="rId12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F44D-14A4-6F4F-9D09-DAB07B861A00}" type="datetimeFigureOut">
              <a:rPr lang="it-IT" smtClean="0"/>
              <a:t>03/11/18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CB40-8F00-0949-99EF-2B967CD560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88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effectLst/>
              </a:rPr>
              <a:t>Sui possibili impatti </a:t>
            </a:r>
            <a:r>
              <a:rPr lang="it-IT" dirty="0" err="1" smtClean="0">
                <a:effectLst/>
              </a:rPr>
              <a:t>Alistair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Milne</a:t>
            </a:r>
            <a:r>
              <a:rPr lang="it-IT" dirty="0" smtClean="0">
                <a:effectLst/>
              </a:rPr>
              <a:t>, Professore di Economia Finanziaria della </a:t>
            </a:r>
            <a:r>
              <a:rPr lang="it-IT" dirty="0" err="1" smtClean="0">
                <a:effectLst/>
              </a:rPr>
              <a:t>Loughborough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University</a:t>
            </a:r>
            <a:r>
              <a:rPr lang="it-IT" dirty="0" smtClean="0">
                <a:effectLst/>
              </a:rPr>
              <a:t>, autore di un’indagine approfondita (dal titolo “The Impact and </a:t>
            </a:r>
            <a:r>
              <a:rPr lang="it-IT" dirty="0" err="1" smtClean="0">
                <a:effectLst/>
              </a:rPr>
              <a:t>Potential</a:t>
            </a:r>
            <a:r>
              <a:rPr lang="it-IT" dirty="0" smtClean="0">
                <a:effectLst/>
              </a:rPr>
              <a:t> of </a:t>
            </a:r>
            <a:r>
              <a:rPr lang="it-IT" dirty="0" err="1" smtClean="0">
                <a:effectLst/>
              </a:rPr>
              <a:t>Blockchain</a:t>
            </a:r>
            <a:r>
              <a:rPr lang="it-IT" dirty="0" smtClean="0">
                <a:effectLst/>
              </a:rPr>
              <a:t> on the Securities </a:t>
            </a:r>
            <a:r>
              <a:rPr lang="it-IT" dirty="0" err="1" smtClean="0">
                <a:effectLst/>
              </a:rPr>
              <a:t>Transaction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Lifecycle</a:t>
            </a:r>
            <a:r>
              <a:rPr lang="it-IT" dirty="0" smtClean="0">
                <a:effectLst/>
              </a:rPr>
              <a:t>”) su un campione di 75 organizzazioni del settore tecnologico e del processing post-</a:t>
            </a:r>
            <a:r>
              <a:rPr lang="it-IT" dirty="0" err="1" smtClean="0">
                <a:effectLst/>
              </a:rPr>
              <a:t>trade</a:t>
            </a:r>
            <a:r>
              <a:rPr lang="it-IT" dirty="0" smtClean="0">
                <a:effectLst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CB40-8F00-0949-99EF-2B967CD560BA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26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effectLst/>
              </a:rPr>
              <a:t>Sui possibili impatti </a:t>
            </a:r>
            <a:r>
              <a:rPr lang="it-IT" dirty="0" err="1" smtClean="0">
                <a:effectLst/>
              </a:rPr>
              <a:t>Alistair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Milne</a:t>
            </a:r>
            <a:r>
              <a:rPr lang="it-IT" dirty="0" smtClean="0">
                <a:effectLst/>
              </a:rPr>
              <a:t>, Professore di Economia Finanziaria della </a:t>
            </a:r>
            <a:r>
              <a:rPr lang="it-IT" dirty="0" err="1" smtClean="0">
                <a:effectLst/>
              </a:rPr>
              <a:t>Loughborough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University</a:t>
            </a:r>
            <a:r>
              <a:rPr lang="it-IT" dirty="0" smtClean="0">
                <a:effectLst/>
              </a:rPr>
              <a:t>, autore di un’indagine approfondita (dal titolo “The Impact and </a:t>
            </a:r>
            <a:r>
              <a:rPr lang="it-IT" dirty="0" err="1" smtClean="0">
                <a:effectLst/>
              </a:rPr>
              <a:t>Potential</a:t>
            </a:r>
            <a:r>
              <a:rPr lang="it-IT" dirty="0" smtClean="0">
                <a:effectLst/>
              </a:rPr>
              <a:t> of </a:t>
            </a:r>
            <a:r>
              <a:rPr lang="it-IT" dirty="0" err="1" smtClean="0">
                <a:effectLst/>
              </a:rPr>
              <a:t>Blockchain</a:t>
            </a:r>
            <a:r>
              <a:rPr lang="it-IT" dirty="0" smtClean="0">
                <a:effectLst/>
              </a:rPr>
              <a:t> on the Securities </a:t>
            </a:r>
            <a:r>
              <a:rPr lang="it-IT" dirty="0" err="1" smtClean="0">
                <a:effectLst/>
              </a:rPr>
              <a:t>Transaction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Lifecycle</a:t>
            </a:r>
            <a:r>
              <a:rPr lang="it-IT" dirty="0" smtClean="0">
                <a:effectLst/>
              </a:rPr>
              <a:t>”) su un campione di 75 organizzazioni del settore tecnologico e del processing post-</a:t>
            </a:r>
            <a:r>
              <a:rPr lang="it-IT" dirty="0" err="1" smtClean="0">
                <a:effectLst/>
              </a:rPr>
              <a:t>trade</a:t>
            </a:r>
            <a:r>
              <a:rPr lang="it-IT" dirty="0" smtClean="0">
                <a:effectLst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CB40-8F00-0949-99EF-2B967CD560BA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26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E11EC53-F507-411E-9ADC-FBCFECE09D3D}" type="slidenum">
              <a:rPr lang="it-IT" smtClean="0"/>
              <a:t>88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272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3ED329-CA82-1C4A-AB45-EF5936606979}" type="slidenum">
              <a:rPr lang="it-IT"/>
              <a:pPr/>
              <a:t>110</a:t>
            </a:fld>
            <a:endParaRPr lang="it-IT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E11EC53-F507-411E-9ADC-FBCFECE09D3D}" type="slidenum">
              <a:rPr lang="it-IT" smtClean="0"/>
              <a:t>111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272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03/11/18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ternet4things.it/iot-library/internet-of-things-gli-ambiti-applicativi-in-italia/?__hstc=267314449.0dccbcbc53e331f3d8f837e9bb511836.1541259761309.1541259761309.1541259761309.1&amp;__hssc=267314449.3.1541259761310&amp;__hsfp=4075076809" TargetMode="Externa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igdata4innovation.it/big-data/big-data-analytics-data-science-e-data-scientist-soluzioni-e-skill-della-data-driven-economy/?__hstc=267314449.0dccbcbc53e331f3d8f837e9bb511836.1541259761309.1541259761309.1541259761309.1&amp;__hssc=267314449.3.1541259761310&amp;__hsfp=407507680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Blockchain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apriamo i confini alle nuove frontiere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FISAC-CGIL Roma e Lazio</a:t>
            </a:r>
          </a:p>
          <a:p>
            <a:r>
              <a:rPr lang="it-IT" dirty="0" smtClean="0"/>
              <a:t>Roma, 5 Novembre 2018</a:t>
            </a:r>
          </a:p>
          <a:p>
            <a:r>
              <a:rPr lang="it-IT" dirty="0" smtClean="0"/>
              <a:t>Relazione di Sergio Bellucci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488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effectLst/>
              </a:rPr>
              <a:t>10 casi </a:t>
            </a:r>
            <a:r>
              <a:rPr lang="it-IT" dirty="0">
                <a:effectLst/>
              </a:rPr>
              <a:t>d’uso che </a:t>
            </a:r>
            <a:r>
              <a:rPr lang="it-IT" dirty="0" smtClean="0">
                <a:effectLst/>
              </a:rPr>
              <a:t>abbracciano </a:t>
            </a:r>
            <a:r>
              <a:rPr lang="it-IT" dirty="0">
                <a:effectLst/>
              </a:rPr>
              <a:t>sensori, attuatori e </a:t>
            </a:r>
            <a:r>
              <a:rPr lang="it-IT" dirty="0" err="1">
                <a:effectLst/>
              </a:rPr>
              <a:t>Cumulocity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IoT</a:t>
            </a:r>
            <a:r>
              <a:rPr lang="it-IT" dirty="0">
                <a:effectLst/>
              </a:rPr>
              <a:t> per collegare componenti chiave in tutta la città. </a:t>
            </a:r>
          </a:p>
          <a:p>
            <a:r>
              <a:rPr lang="it-IT" dirty="0">
                <a:effectLst/>
              </a:rPr>
              <a:t>P</a:t>
            </a:r>
            <a:r>
              <a:rPr lang="it-IT" dirty="0" smtClean="0">
                <a:effectLst/>
              </a:rPr>
              <a:t>rogettato </a:t>
            </a:r>
            <a:r>
              <a:rPr lang="it-IT" dirty="0">
                <a:effectLst/>
              </a:rPr>
              <a:t>per trasformare digitalmente gli aspetti ambientali, sociali e finanziari della vita urbana per migliorare la vita dei cittadini e dei visitatori di Abu Dhabi. </a:t>
            </a:r>
            <a:endParaRPr lang="it-IT" dirty="0"/>
          </a:p>
          <a:p>
            <a:r>
              <a:rPr lang="it-IT" dirty="0" err="1" smtClean="0">
                <a:effectLst/>
              </a:rPr>
              <a:t>IoT</a:t>
            </a:r>
            <a:r>
              <a:rPr lang="it-IT" dirty="0" smtClean="0">
                <a:effectLst/>
              </a:rPr>
              <a:t> e valore informativo (</a:t>
            </a:r>
            <a:r>
              <a:rPr lang="it-IT" dirty="0">
                <a:effectLst/>
              </a:rPr>
              <a:t>P</a:t>
            </a:r>
            <a:r>
              <a:rPr lang="it-IT" dirty="0" smtClean="0">
                <a:effectLst/>
              </a:rPr>
              <a:t>aul </a:t>
            </a:r>
            <a:r>
              <a:rPr lang="it-IT" dirty="0" err="1" smtClean="0">
                <a:effectLst/>
              </a:rPr>
              <a:t>Romer</a:t>
            </a:r>
            <a:r>
              <a:rPr lang="it-IT" dirty="0" smtClean="0">
                <a:effectLst/>
              </a:rPr>
              <a:t>, 1991)</a:t>
            </a:r>
          </a:p>
        </p:txBody>
      </p:sp>
    </p:spTree>
    <p:extLst>
      <p:ext uri="{BB962C8B-B14F-4D97-AF65-F5344CB8AC3E}">
        <p14:creationId xmlns:p14="http://schemas.microsoft.com/office/powerpoint/2010/main" val="145093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Nella </a:t>
            </a:r>
            <a:r>
              <a:rPr lang="it-IT" dirty="0"/>
              <a:t>fase «stabilizzata» </a:t>
            </a:r>
            <a:r>
              <a:rPr lang="it-IT" dirty="0" smtClean="0"/>
              <a:t>chi è “sfruttato” può </a:t>
            </a:r>
            <a:r>
              <a:rPr lang="it-IT" dirty="0"/>
              <a:t>«solo» contrattare </a:t>
            </a:r>
            <a:r>
              <a:rPr lang="it-IT" dirty="0" smtClean="0"/>
              <a:t>strappando pezzi di autonomia che chi governa i processi può concedere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33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Nella </a:t>
            </a:r>
            <a:r>
              <a:rPr lang="it-IT" dirty="0"/>
              <a:t>fase «stabilizzata» </a:t>
            </a:r>
            <a:r>
              <a:rPr lang="it-IT" dirty="0" smtClean="0"/>
              <a:t>chi è “sfruttato” può </a:t>
            </a:r>
            <a:r>
              <a:rPr lang="it-IT" dirty="0"/>
              <a:t>«solo» contrattare </a:t>
            </a:r>
            <a:r>
              <a:rPr lang="it-IT" dirty="0" smtClean="0"/>
              <a:t>strappando pezzi di autonomia che chi governa i processi può concedere </a:t>
            </a:r>
            <a:endParaRPr lang="it-IT" dirty="0"/>
          </a:p>
          <a:p>
            <a:r>
              <a:rPr lang="it-IT" dirty="0"/>
              <a:t>Nella </a:t>
            </a:r>
            <a:r>
              <a:rPr lang="it-IT" b="1" u="sng" dirty="0"/>
              <a:t>fase di transizione </a:t>
            </a:r>
            <a:r>
              <a:rPr lang="it-IT" dirty="0"/>
              <a:t>si possono determinare esiti imprevedibili: </a:t>
            </a:r>
            <a:r>
              <a:rPr lang="it-IT" b="1" u="sng" dirty="0"/>
              <a:t>VERI E PROPRI CORTOCIRCUITI </a:t>
            </a:r>
            <a:r>
              <a:rPr lang="it-IT" b="1" u="sng" dirty="0" smtClean="0"/>
              <a:t>STORICI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5101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smtClean="0"/>
              <a:t>lavoro è storicamente dato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lavoro prima del </a:t>
            </a:r>
            <a:r>
              <a:rPr lang="it-IT" dirty="0" smtClean="0"/>
              <a:t>capitalismo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98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</a:t>
            </a:r>
            <a:r>
              <a:rPr lang="it-IT" dirty="0" smtClean="0"/>
              <a:t>è storicamente dato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lavoro prima del capitalismo</a:t>
            </a:r>
          </a:p>
          <a:p>
            <a:r>
              <a:rPr lang="it-IT" dirty="0" smtClean="0"/>
              <a:t>Il lavoro salariato nella fase capitalistica</a:t>
            </a:r>
          </a:p>
          <a:p>
            <a:r>
              <a:rPr lang="it-IT" dirty="0" smtClean="0"/>
              <a:t>le </a:t>
            </a:r>
            <a:r>
              <a:rPr lang="it-IT" dirty="0"/>
              <a:t>possibilità alternative durante la fase capitalistica:</a:t>
            </a:r>
          </a:p>
          <a:p>
            <a:pPr lvl="1"/>
            <a:r>
              <a:rPr lang="it-IT" dirty="0"/>
              <a:t>cooperativistico </a:t>
            </a:r>
          </a:p>
          <a:p>
            <a:pPr lvl="1"/>
            <a:r>
              <a:rPr lang="it-IT" dirty="0"/>
              <a:t>di </a:t>
            </a:r>
            <a:r>
              <a:rPr lang="it-IT" dirty="0" smtClean="0"/>
              <a:t>riproduzione</a:t>
            </a:r>
          </a:p>
          <a:p>
            <a:r>
              <a:rPr lang="it-IT" dirty="0" smtClean="0"/>
              <a:t>Il lavoro nella fase post-capitalistica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0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</a:t>
            </a:r>
            <a:r>
              <a:rPr lang="it-IT" dirty="0" smtClean="0"/>
              <a:t>è storicamente dato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Lo </a:t>
            </a:r>
            <a:r>
              <a:rPr lang="it-IT" dirty="0"/>
              <a:t>sviluppo delle forze </a:t>
            </a:r>
            <a:r>
              <a:rPr lang="it-IT" dirty="0" smtClean="0"/>
              <a:t>produttive e le nuove forme del ciclo di valorizzazione del capitale stanno abilitando:</a:t>
            </a:r>
            <a:endParaRPr lang="it-IT" dirty="0"/>
          </a:p>
          <a:p>
            <a:pPr lvl="1"/>
            <a:r>
              <a:rPr lang="it-IT" dirty="0"/>
              <a:t>nuove modalità di estrazione del valore </a:t>
            </a:r>
          </a:p>
          <a:p>
            <a:pPr lvl="1"/>
            <a:r>
              <a:rPr lang="it-IT" dirty="0" smtClean="0"/>
              <a:t>Nuove modalità di soddisfacimento dei vecchi bisogni</a:t>
            </a:r>
          </a:p>
          <a:p>
            <a:pPr lvl="1"/>
            <a:r>
              <a:rPr lang="it-IT" dirty="0" smtClean="0"/>
              <a:t>Nuovi bisogni da soddisfare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02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</a:t>
            </a:r>
            <a:r>
              <a:rPr lang="it-IT" dirty="0" smtClean="0"/>
              <a:t>è storicamente dato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</a:t>
            </a:r>
            <a:r>
              <a:rPr lang="it-IT" dirty="0"/>
              <a:t>forme del lavoro </a:t>
            </a:r>
            <a:r>
              <a:rPr lang="it-IT" dirty="0" smtClean="0"/>
              <a:t>(post-salariato) che </a:t>
            </a:r>
            <a:r>
              <a:rPr lang="it-IT" dirty="0"/>
              <a:t>emergono dalle nuove forme di estrazione del </a:t>
            </a:r>
            <a:r>
              <a:rPr lang="it-IT" dirty="0" smtClean="0"/>
              <a:t>valore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6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</a:t>
            </a:r>
            <a:r>
              <a:rPr lang="it-IT" dirty="0" smtClean="0"/>
              <a:t>è storicamente dato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</a:t>
            </a:r>
            <a:r>
              <a:rPr lang="it-IT" dirty="0"/>
              <a:t>forme del lavoro </a:t>
            </a:r>
            <a:r>
              <a:rPr lang="it-IT" dirty="0" smtClean="0"/>
              <a:t>(post-salariato) che </a:t>
            </a:r>
            <a:r>
              <a:rPr lang="it-IT" dirty="0"/>
              <a:t>emergono dalle nuove forme di estrazione del valore</a:t>
            </a:r>
          </a:p>
          <a:p>
            <a:pPr lvl="1"/>
            <a:r>
              <a:rPr lang="it-IT" dirty="0"/>
              <a:t>Il lavoro </a:t>
            </a:r>
            <a:r>
              <a:rPr lang="it-IT" dirty="0" smtClean="0"/>
              <a:t>implicito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6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</a:t>
            </a:r>
            <a:r>
              <a:rPr lang="it-IT" dirty="0" smtClean="0"/>
              <a:t>è storicamente dato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</a:t>
            </a:r>
            <a:r>
              <a:rPr lang="it-IT" dirty="0"/>
              <a:t>forme del lavoro </a:t>
            </a:r>
            <a:r>
              <a:rPr lang="it-IT" dirty="0" smtClean="0"/>
              <a:t>(post-salariato) che </a:t>
            </a:r>
            <a:r>
              <a:rPr lang="it-IT" dirty="0"/>
              <a:t>emergono dalle nuove forme di estrazione del valore</a:t>
            </a:r>
          </a:p>
          <a:p>
            <a:pPr lvl="1"/>
            <a:r>
              <a:rPr lang="it-IT" dirty="0"/>
              <a:t>Il lavoro implicito</a:t>
            </a:r>
          </a:p>
          <a:p>
            <a:pPr lvl="1"/>
            <a:r>
              <a:rPr lang="it-IT" dirty="0"/>
              <a:t>Il lavoro operoso</a:t>
            </a:r>
          </a:p>
        </p:txBody>
      </p:sp>
    </p:spTree>
    <p:extLst>
      <p:ext uri="{BB962C8B-B14F-4D97-AF65-F5344CB8AC3E}">
        <p14:creationId xmlns:p14="http://schemas.microsoft.com/office/powerpoint/2010/main" val="4834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</a:t>
            </a:r>
            <a:r>
              <a:rPr lang="it-IT" dirty="0" smtClean="0"/>
              <a:t>è storicamente dato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</a:t>
            </a:r>
            <a:r>
              <a:rPr lang="it-IT" dirty="0"/>
              <a:t>forme del lavoro </a:t>
            </a:r>
            <a:r>
              <a:rPr lang="it-IT" dirty="0" smtClean="0"/>
              <a:t>(post-salariato) che </a:t>
            </a:r>
            <a:r>
              <a:rPr lang="it-IT" dirty="0"/>
              <a:t>emergono dalle nuove forme di estrazione del valore</a:t>
            </a:r>
          </a:p>
          <a:p>
            <a:pPr lvl="1"/>
            <a:r>
              <a:rPr lang="it-IT" dirty="0"/>
              <a:t>Il lavoro implicito</a:t>
            </a:r>
          </a:p>
          <a:p>
            <a:pPr lvl="1"/>
            <a:r>
              <a:rPr lang="it-IT" dirty="0"/>
              <a:t>Il lavoro </a:t>
            </a:r>
            <a:r>
              <a:rPr lang="it-IT" dirty="0" smtClean="0"/>
              <a:t>operoso</a:t>
            </a:r>
          </a:p>
          <a:p>
            <a:r>
              <a:rPr lang="it-IT" dirty="0" smtClean="0"/>
              <a:t>Tutte le prime 10 società capitalizzate del pianeta estraggono valore dal </a:t>
            </a:r>
            <a:r>
              <a:rPr lang="it-IT" b="1" u="sng" dirty="0" smtClean="0"/>
              <a:t>lavoro implicito</a:t>
            </a:r>
          </a:p>
        </p:txBody>
      </p:sp>
    </p:spTree>
    <p:extLst>
      <p:ext uri="{BB962C8B-B14F-4D97-AF65-F5344CB8AC3E}">
        <p14:creationId xmlns:p14="http://schemas.microsoft.com/office/powerpoint/2010/main" val="15486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</a:t>
            </a:r>
            <a:r>
              <a:rPr lang="it-IT" dirty="0" smtClean="0"/>
              <a:t>è storicamente dato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</a:t>
            </a:r>
            <a:r>
              <a:rPr lang="it-IT" dirty="0"/>
              <a:t>forme del lavoro </a:t>
            </a:r>
            <a:r>
              <a:rPr lang="it-IT" dirty="0" smtClean="0"/>
              <a:t>(post-salariato) che </a:t>
            </a:r>
            <a:r>
              <a:rPr lang="it-IT" dirty="0"/>
              <a:t>emergono dalle nuove forme di estrazione del valore</a:t>
            </a:r>
          </a:p>
          <a:p>
            <a:pPr lvl="1"/>
            <a:r>
              <a:rPr lang="it-IT" dirty="0"/>
              <a:t>Il lavoro implicito</a:t>
            </a:r>
          </a:p>
          <a:p>
            <a:pPr lvl="1"/>
            <a:r>
              <a:rPr lang="it-IT" dirty="0"/>
              <a:t>Il lavoro </a:t>
            </a:r>
            <a:r>
              <a:rPr lang="it-IT" dirty="0" smtClean="0"/>
              <a:t>operoso</a:t>
            </a:r>
          </a:p>
          <a:p>
            <a:r>
              <a:rPr lang="it-IT" dirty="0" smtClean="0"/>
              <a:t>Tutte le prime 10 società capitalizzate del pianeta estraggono valore dal </a:t>
            </a:r>
            <a:r>
              <a:rPr lang="it-IT" b="1" u="sng" dirty="0" smtClean="0"/>
              <a:t>lavoro implicito</a:t>
            </a:r>
          </a:p>
          <a:p>
            <a:r>
              <a:rPr lang="it-IT" b="1" u="sng" dirty="0" smtClean="0"/>
              <a:t>Non contrattato, né socializzato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5114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sz="5600" dirty="0">
                <a:latin typeface="+mj-lt"/>
                <a:ea typeface="+mj-ea"/>
                <a:cs typeface="+mj-cs"/>
              </a:rPr>
              <a:t>L</a:t>
            </a:r>
            <a:r>
              <a:rPr lang="it-IT" sz="5600" dirty="0" smtClean="0">
                <a:latin typeface="+mj-lt"/>
                <a:ea typeface="+mj-ea"/>
                <a:cs typeface="+mj-cs"/>
              </a:rPr>
              <a:t>a </a:t>
            </a:r>
            <a:r>
              <a:rPr lang="it-IT" sz="5600" dirty="0">
                <a:latin typeface="+mj-lt"/>
                <a:ea typeface="+mj-ea"/>
                <a:cs typeface="+mj-cs"/>
              </a:rPr>
              <a:t>spesa IT globale del settore finanziario crescerà dai </a:t>
            </a:r>
            <a:r>
              <a:rPr lang="it-IT" sz="5600" u="sng" dirty="0">
                <a:latin typeface="+mj-lt"/>
                <a:ea typeface="+mj-ea"/>
                <a:cs typeface="+mj-cs"/>
              </a:rPr>
              <a:t>440 miliardi </a:t>
            </a:r>
            <a:r>
              <a:rPr lang="it-IT" sz="5600" dirty="0">
                <a:latin typeface="+mj-lt"/>
                <a:ea typeface="+mj-ea"/>
                <a:cs typeface="+mj-cs"/>
              </a:rPr>
              <a:t>di dollari previsti nel 2018 a quasi </a:t>
            </a:r>
            <a:r>
              <a:rPr lang="it-IT" sz="5600" u="sng" dirty="0">
                <a:latin typeface="+mj-lt"/>
                <a:ea typeface="+mj-ea"/>
                <a:cs typeface="+mj-cs"/>
              </a:rPr>
              <a:t>500 miliardi </a:t>
            </a:r>
            <a:r>
              <a:rPr lang="it-IT" sz="5600" dirty="0">
                <a:latin typeface="+mj-lt"/>
                <a:ea typeface="+mj-ea"/>
                <a:cs typeface="+mj-cs"/>
              </a:rPr>
              <a:t>nel </a:t>
            </a:r>
            <a:r>
              <a:rPr lang="it-IT" sz="5600" dirty="0">
                <a:latin typeface="+mj-lt"/>
                <a:ea typeface="+mj-ea"/>
                <a:cs typeface="+mj-cs"/>
              </a:rPr>
              <a:t>2021 </a:t>
            </a:r>
          </a:p>
          <a:p>
            <a:r>
              <a:rPr lang="it-IT" sz="5600" dirty="0">
                <a:latin typeface="+mj-lt"/>
                <a:ea typeface="+mj-ea"/>
                <a:cs typeface="+mj-cs"/>
              </a:rPr>
              <a:t>tasso </a:t>
            </a:r>
            <a:r>
              <a:rPr lang="it-IT" sz="5600" dirty="0">
                <a:latin typeface="+mj-lt"/>
                <a:ea typeface="+mj-ea"/>
                <a:cs typeface="+mj-cs"/>
              </a:rPr>
              <a:t>di crescita medio annuale </a:t>
            </a:r>
            <a:r>
              <a:rPr lang="it-IT" sz="5600" dirty="0">
                <a:latin typeface="+mj-lt"/>
                <a:ea typeface="+mj-ea"/>
                <a:cs typeface="+mj-cs"/>
              </a:rPr>
              <a:t>del:</a:t>
            </a:r>
          </a:p>
          <a:p>
            <a:pPr lvl="1"/>
            <a:r>
              <a:rPr lang="it-IT" sz="5600" dirty="0">
                <a:latin typeface="+mj-lt"/>
                <a:ea typeface="+mj-ea"/>
                <a:cs typeface="+mj-cs"/>
              </a:rPr>
              <a:t>+</a:t>
            </a:r>
            <a:r>
              <a:rPr lang="it-IT" sz="5600" dirty="0">
                <a:latin typeface="+mj-lt"/>
                <a:ea typeface="+mj-ea"/>
                <a:cs typeface="+mj-cs"/>
              </a:rPr>
              <a:t>5,1% per le banche </a:t>
            </a:r>
            <a:endParaRPr lang="it-IT" sz="5600" dirty="0">
              <a:latin typeface="+mj-lt"/>
              <a:ea typeface="+mj-ea"/>
              <a:cs typeface="+mj-cs"/>
            </a:endParaRPr>
          </a:p>
          <a:p>
            <a:pPr lvl="1"/>
            <a:r>
              <a:rPr lang="it-IT" sz="5600" dirty="0">
                <a:latin typeface="+mj-lt"/>
                <a:ea typeface="+mj-ea"/>
                <a:cs typeface="+mj-cs"/>
              </a:rPr>
              <a:t>+</a:t>
            </a:r>
            <a:r>
              <a:rPr lang="it-IT" sz="5600" dirty="0">
                <a:latin typeface="+mj-lt"/>
                <a:ea typeface="+mj-ea"/>
                <a:cs typeface="+mj-cs"/>
              </a:rPr>
              <a:t>4,3% per le </a:t>
            </a:r>
            <a:r>
              <a:rPr lang="it-IT" sz="5600" dirty="0">
                <a:latin typeface="+mj-lt"/>
                <a:ea typeface="+mj-ea"/>
                <a:cs typeface="+mj-cs"/>
              </a:rPr>
              <a:t>assicurazioni</a:t>
            </a:r>
          </a:p>
          <a:p>
            <a:r>
              <a:rPr lang="it-IT" sz="5600" dirty="0">
                <a:latin typeface="+mj-lt"/>
                <a:ea typeface="+mj-ea"/>
                <a:cs typeface="+mj-cs"/>
              </a:rPr>
              <a:t>In </a:t>
            </a:r>
            <a:r>
              <a:rPr lang="it-IT" sz="5600" dirty="0">
                <a:latin typeface="+mj-lt"/>
                <a:ea typeface="+mj-ea"/>
                <a:cs typeface="+mj-cs"/>
              </a:rPr>
              <a:t>che modo sarà investito questo immenso volume di risorse?</a:t>
            </a:r>
          </a:p>
          <a:p>
            <a:endParaRPr lang="it-IT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59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EA775F-CEB0-9C4B-BEA5-42C4DF3CC0C7}" type="datetime1">
              <a:rPr lang="it-IT"/>
              <a:pPr/>
              <a:t>03/11/18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Sergio Bellucci - sergio.bellucci@gmail.com</a:t>
            </a: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/>
              <a:t>Il lavoro nell'era digitale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 tIns="32002">
            <a:normAutofit/>
          </a:bodyPr>
          <a:lstStyle/>
          <a:p>
            <a:pPr marL="1221138" indent="-499688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3600" dirty="0" smtClean="0"/>
              <a:t>1° Fase: il Taylorismo </a:t>
            </a:r>
            <a:r>
              <a:rPr lang="it-IT" sz="3600" dirty="0"/>
              <a:t>digitale:</a:t>
            </a:r>
          </a:p>
          <a:p>
            <a:pPr marL="1635864" indent="-396006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200" dirty="0"/>
              <a:t>Applicazione del digitale alla triade tayloristica</a:t>
            </a:r>
          </a:p>
          <a:p>
            <a:pPr marL="1635864" indent="-396006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200" dirty="0"/>
              <a:t>Estensione delle potenzialità del taylorismo:</a:t>
            </a:r>
          </a:p>
          <a:p>
            <a:pPr marL="2027550" lvl="1" indent="-396006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dirty="0"/>
              <a:t>Estensione del processo di scomposizione del ciclo (fino alla delocalizzazione)</a:t>
            </a:r>
          </a:p>
          <a:p>
            <a:pPr marL="2027550" lvl="1" indent="-396006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dirty="0"/>
              <a:t>Aumento del processo di co-operazione tra le varie fasi del ciclo</a:t>
            </a:r>
          </a:p>
          <a:p>
            <a:pPr marL="2027550" lvl="1" indent="-396006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dirty="0"/>
              <a:t>Oggettivazione del processo di controllo nel software</a:t>
            </a:r>
          </a:p>
        </p:txBody>
      </p:sp>
    </p:spTree>
    <p:extLst>
      <p:ext uri="{BB962C8B-B14F-4D97-AF65-F5344CB8AC3E}">
        <p14:creationId xmlns:p14="http://schemas.microsoft.com/office/powerpoint/2010/main" val="38606838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La trasformazione del digitale e il lavoro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1221138" indent="-499688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3600" dirty="0"/>
              <a:t>Fase di digitalizzazione o matematizzazione del lavoro:</a:t>
            </a:r>
          </a:p>
          <a:p>
            <a:pPr marL="1635864" indent="-396006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200" dirty="0"/>
              <a:t>scomposizione in algoritmi delle funzioni lavorative (residualità del lavoro vivo</a:t>
            </a:r>
            <a:r>
              <a:rPr lang="it-IT" sz="2200" dirty="0" smtClean="0"/>
              <a:t>) (taylorismo digitale)</a:t>
            </a:r>
            <a:endParaRPr lang="it-IT" sz="2200" dirty="0"/>
          </a:p>
          <a:p>
            <a:pPr marL="1635864" indent="-396006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200" dirty="0" smtClean="0"/>
              <a:t>Emersione del </a:t>
            </a:r>
            <a:r>
              <a:rPr lang="it-IT" sz="2200" dirty="0"/>
              <a:t>lavoro implicito</a:t>
            </a:r>
          </a:p>
          <a:p>
            <a:pPr marL="1635864" indent="-396006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200" dirty="0" smtClean="0"/>
              <a:t>Tentativo </a:t>
            </a:r>
            <a:r>
              <a:rPr lang="it-IT" sz="2200" dirty="0"/>
              <a:t>di sussunzione del lavoro operoso</a:t>
            </a:r>
          </a:p>
          <a:p>
            <a:pPr marL="27432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59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prima fase della digitalizzazione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passaggio dall’organizzazione meccanica alla organizzazione digitale</a:t>
            </a:r>
          </a:p>
          <a:p>
            <a:r>
              <a:rPr lang="it-IT" dirty="0" smtClean="0"/>
              <a:t>Dal taylorismo classico al </a:t>
            </a:r>
            <a:r>
              <a:rPr lang="it-IT" u="sng" dirty="0" smtClean="0"/>
              <a:t>Taylorismo Digitale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409731301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salariato e altri lavori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lavoro implicito</a:t>
            </a:r>
          </a:p>
          <a:p>
            <a:pPr lvl="1"/>
            <a:r>
              <a:rPr lang="it-IT" dirty="0"/>
              <a:t>1.0 </a:t>
            </a:r>
          </a:p>
          <a:p>
            <a:pPr lvl="1"/>
            <a:r>
              <a:rPr lang="it-IT" dirty="0"/>
              <a:t>2.0</a:t>
            </a:r>
          </a:p>
          <a:p>
            <a:pPr lvl="1"/>
            <a:r>
              <a:rPr lang="it-IT" dirty="0"/>
              <a:t>3.0 </a:t>
            </a:r>
          </a:p>
          <a:p>
            <a:r>
              <a:rPr lang="it-IT" dirty="0"/>
              <a:t>Il lavoro operoso</a:t>
            </a:r>
          </a:p>
          <a:p>
            <a:pPr lvl="1"/>
            <a:r>
              <a:rPr lang="it-IT" dirty="0"/>
              <a:t>Economia collaborativa sociale (Logica Open-Source)</a:t>
            </a:r>
          </a:p>
          <a:p>
            <a:pPr lvl="1"/>
            <a:r>
              <a:rPr lang="it-IT" dirty="0"/>
              <a:t>Economia collaborativa privatistica </a:t>
            </a:r>
          </a:p>
          <a:p>
            <a:pPr lvl="1"/>
            <a:r>
              <a:rPr lang="it-IT" dirty="0"/>
              <a:t>Economia collaborativa collettiva (auto-organizzazione)</a:t>
            </a:r>
          </a:p>
        </p:txBody>
      </p:sp>
    </p:spTree>
    <p:extLst>
      <p:ext uri="{BB962C8B-B14F-4D97-AF65-F5344CB8AC3E}">
        <p14:creationId xmlns:p14="http://schemas.microsoft.com/office/powerpoint/2010/main" val="4680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DD1D319-B0E6-4FAC-9EDA-FDAA69ED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Organizzazione del lavoro nel capitalismo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B812065-28EB-4339-87B5-F145060D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Artigianato</a:t>
            </a:r>
          </a:p>
          <a:p>
            <a:r>
              <a:rPr lang="it-IT" dirty="0"/>
              <a:t>Taylorismo</a:t>
            </a:r>
          </a:p>
          <a:p>
            <a:pPr lvl="1"/>
            <a:r>
              <a:rPr lang="it-IT" dirty="0"/>
              <a:t>Ricorsività tecnologica</a:t>
            </a:r>
          </a:p>
          <a:p>
            <a:r>
              <a:rPr lang="it-IT" dirty="0"/>
              <a:t>Taylorismo digitale (ciclo materiale)</a:t>
            </a:r>
          </a:p>
          <a:p>
            <a:pPr lvl="1"/>
            <a:r>
              <a:rPr lang="it-IT" dirty="0"/>
              <a:t>Ricorsività digitale</a:t>
            </a:r>
          </a:p>
          <a:p>
            <a:r>
              <a:rPr lang="it-IT" dirty="0"/>
              <a:t>Nuova forma di organizzazione del lavoro digitale (ciclo immateriale)</a:t>
            </a:r>
          </a:p>
        </p:txBody>
      </p:sp>
    </p:spTree>
    <p:extLst>
      <p:ext uri="{BB962C8B-B14F-4D97-AF65-F5344CB8AC3E}">
        <p14:creationId xmlns:p14="http://schemas.microsoft.com/office/powerpoint/2010/main" val="32300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salariato e altri lavori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Dilemma (o no?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1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salariato e altri lavori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Dilemma (o no?)</a:t>
            </a:r>
          </a:p>
          <a:p>
            <a:r>
              <a:rPr lang="it-IT" dirty="0"/>
              <a:t>Ricondurre le nuove forme </a:t>
            </a:r>
            <a:r>
              <a:rPr lang="it-IT" dirty="0" smtClean="0"/>
              <a:t>di lavoro nello </a:t>
            </a:r>
            <a:r>
              <a:rPr lang="it-IT" dirty="0"/>
              <a:t>schema </a:t>
            </a:r>
            <a:r>
              <a:rPr lang="it-IT" dirty="0" smtClean="0"/>
              <a:t>di quello salariato </a:t>
            </a:r>
            <a:r>
              <a:rPr lang="it-IT" dirty="0"/>
              <a:t>o produrre nuove forme di rapporti di produzione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8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salariato e altri lavori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Dilemma (o no?)</a:t>
            </a:r>
          </a:p>
          <a:p>
            <a:r>
              <a:rPr lang="it-IT" dirty="0"/>
              <a:t>Ricondurre le nuove forme di lavoro nello schema di quello salariato o produrre nuove forme di rapporti di produzione?</a:t>
            </a:r>
          </a:p>
          <a:p>
            <a:r>
              <a:rPr lang="it-IT" dirty="0" smtClean="0"/>
              <a:t>Sia </a:t>
            </a:r>
            <a:r>
              <a:rPr lang="it-IT" dirty="0"/>
              <a:t>per i </a:t>
            </a:r>
            <a:r>
              <a:rPr lang="it-IT" b="1" u="sng" dirty="0"/>
              <a:t>fattori endogeni </a:t>
            </a:r>
            <a:r>
              <a:rPr lang="it-IT" dirty="0"/>
              <a:t>sia per </a:t>
            </a:r>
            <a:r>
              <a:rPr lang="it-IT" b="1" dirty="0"/>
              <a:t>quelli esogeni </a:t>
            </a:r>
            <a:r>
              <a:rPr lang="it-IT" dirty="0"/>
              <a:t>la scelta a sinistra dovrebbe essere obbligata (se si persegue la liberazione dallo sfruttamento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3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E753E7-F0E6-4C4A-83FC-59948783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lavoro salariato e altri lavori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1C4197-E9B5-49F4-93AA-7CA1E05B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Ma </a:t>
            </a:r>
            <a:r>
              <a:rPr lang="it-IT" dirty="0"/>
              <a:t>servono </a:t>
            </a:r>
            <a:r>
              <a:rPr lang="it-IT" b="1" u="sng" dirty="0"/>
              <a:t>nuovi schemi</a:t>
            </a:r>
            <a:r>
              <a:rPr lang="it-IT" dirty="0"/>
              <a:t>, nuove capacità di </a:t>
            </a:r>
            <a:r>
              <a:rPr lang="it-IT" b="1" u="sng" dirty="0"/>
              <a:t>costruzione</a:t>
            </a:r>
            <a:r>
              <a:rPr lang="it-IT" dirty="0"/>
              <a:t> e non semplice «</a:t>
            </a:r>
            <a:r>
              <a:rPr lang="it-IT" b="1" u="sng" dirty="0"/>
              <a:t>rivendicazione</a:t>
            </a:r>
            <a:r>
              <a:rPr lang="it-IT" dirty="0" smtClean="0"/>
              <a:t>» </a:t>
            </a:r>
            <a:r>
              <a:rPr lang="it-IT" dirty="0"/>
              <a:t>o «</a:t>
            </a:r>
            <a:r>
              <a:rPr lang="it-IT" b="1" u="sng" dirty="0" smtClean="0"/>
              <a:t>difesa</a:t>
            </a:r>
            <a:r>
              <a:rPr lang="it-IT" dirty="0"/>
              <a:t>»</a:t>
            </a:r>
            <a:endParaRPr lang="it-IT" b="1" u="sng" dirty="0"/>
          </a:p>
          <a:p>
            <a:r>
              <a:rPr lang="it-IT" dirty="0" smtClean="0"/>
              <a:t>Rivendicazioni o difese lasciano </a:t>
            </a:r>
            <a:r>
              <a:rPr lang="it-IT" dirty="0"/>
              <a:t>l’egemonia del processo all’altro</a:t>
            </a:r>
          </a:p>
        </p:txBody>
      </p:sp>
    </p:spTree>
    <p:extLst>
      <p:ext uri="{BB962C8B-B14F-4D97-AF65-F5344CB8AC3E}">
        <p14:creationId xmlns:p14="http://schemas.microsoft.com/office/powerpoint/2010/main" val="18089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Digitale e strutture cognitive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il digitale è così pervasivo?</a:t>
            </a:r>
          </a:p>
          <a:p>
            <a:r>
              <a:rPr lang="it-IT" dirty="0" smtClean="0"/>
              <a:t>Dipende tutto dalla sua ubiquità applicativa?</a:t>
            </a:r>
          </a:p>
          <a:p>
            <a:r>
              <a:rPr lang="it-IT" dirty="0" smtClean="0"/>
              <a:t>Dalla potenza del processo di “matematizzazione” dei processi?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59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effectLst/>
              </a:rPr>
              <a:t>Innanzitutto le banche cercheranno di accrescere l’indice d’</a:t>
            </a:r>
            <a:r>
              <a:rPr lang="it-IT" u="sng" dirty="0">
                <a:effectLst/>
              </a:rPr>
              <a:t>innovazione nel front-end. </a:t>
            </a:r>
            <a:endParaRPr lang="it-IT" u="sng" dirty="0" smtClean="0">
              <a:effectLst/>
            </a:endParaRPr>
          </a:p>
          <a:p>
            <a:r>
              <a:rPr lang="it-IT" dirty="0" smtClean="0">
                <a:effectLst/>
              </a:rPr>
              <a:t>La </a:t>
            </a:r>
            <a:r>
              <a:rPr lang="it-IT" dirty="0">
                <a:effectLst/>
              </a:rPr>
              <a:t>capacità di </a:t>
            </a:r>
            <a:r>
              <a:rPr lang="it-IT" dirty="0" smtClean="0">
                <a:effectLst/>
              </a:rPr>
              <a:t>offrire:</a:t>
            </a:r>
          </a:p>
          <a:p>
            <a:pPr lvl="1"/>
            <a:r>
              <a:rPr lang="it-IT" dirty="0" smtClean="0">
                <a:effectLst/>
              </a:rPr>
              <a:t>servizi </a:t>
            </a:r>
            <a:r>
              <a:rPr lang="it-IT" dirty="0">
                <a:effectLst/>
              </a:rPr>
              <a:t>in tempo reale su piattaforme e </a:t>
            </a:r>
            <a:r>
              <a:rPr lang="it-IT" dirty="0" err="1">
                <a:effectLst/>
              </a:rPr>
              <a:t>device</a:t>
            </a:r>
            <a:r>
              <a:rPr lang="it-IT" dirty="0">
                <a:effectLst/>
              </a:rPr>
              <a:t> </a:t>
            </a:r>
            <a:r>
              <a:rPr lang="it-IT" dirty="0" smtClean="0">
                <a:effectLst/>
              </a:rPr>
              <a:t>mobili</a:t>
            </a:r>
          </a:p>
          <a:p>
            <a:pPr lvl="1"/>
            <a:r>
              <a:rPr lang="it-IT" dirty="0" smtClean="0">
                <a:effectLst/>
              </a:rPr>
              <a:t>Servizi relativi all’</a:t>
            </a:r>
            <a:r>
              <a:rPr lang="it-IT" dirty="0" smtClean="0">
                <a:effectLst/>
                <a:hlinkClick r:id="rId2"/>
              </a:rPr>
              <a:t> IoT</a:t>
            </a:r>
            <a:r>
              <a:rPr lang="it-IT" dirty="0" smtClean="0">
                <a:effectLst/>
              </a:rPr>
              <a:t> </a:t>
            </a:r>
          </a:p>
          <a:p>
            <a:pPr lvl="1"/>
            <a:r>
              <a:rPr lang="it-IT" dirty="0" smtClean="0">
                <a:effectLst/>
              </a:rPr>
              <a:t>Valorizzazione della </a:t>
            </a:r>
            <a:r>
              <a:rPr lang="it-IT" dirty="0">
                <a:effectLst/>
              </a:rPr>
              <a:t>“contestualizzazione” </a:t>
            </a:r>
            <a:endParaRPr lang="it-IT" dirty="0" smtClean="0">
              <a:effectLst/>
            </a:endParaRPr>
          </a:p>
          <a:p>
            <a:pPr lvl="2"/>
            <a:r>
              <a:rPr lang="it-IT" dirty="0" smtClean="0">
                <a:effectLst/>
              </a:rPr>
              <a:t>location</a:t>
            </a:r>
          </a:p>
          <a:p>
            <a:pPr lvl="2"/>
            <a:r>
              <a:rPr lang="it-IT" dirty="0" err="1" smtClean="0">
                <a:effectLst/>
              </a:rPr>
              <a:t>profilazione</a:t>
            </a:r>
            <a:r>
              <a:rPr lang="it-IT" dirty="0" smtClean="0">
                <a:effectLst/>
              </a:rPr>
              <a:t> avanzata</a:t>
            </a:r>
          </a:p>
          <a:p>
            <a:pPr lvl="2"/>
            <a:r>
              <a:rPr lang="it-IT" dirty="0" smtClean="0">
                <a:effectLst/>
              </a:rPr>
              <a:t> </a:t>
            </a:r>
            <a:r>
              <a:rPr lang="it-IT" dirty="0" err="1">
                <a:effectLst/>
              </a:rPr>
              <a:t>loyalty</a:t>
            </a:r>
            <a:r>
              <a:rPr lang="it-IT" dirty="0">
                <a:effectLst/>
              </a:rPr>
              <a:t> </a:t>
            </a:r>
            <a:r>
              <a:rPr lang="it-IT" dirty="0" err="1" smtClean="0">
                <a:effectLst/>
              </a:rPr>
              <a:t>ecc</a:t>
            </a:r>
            <a:endParaRPr lang="it-IT" dirty="0" smtClean="0">
              <a:effectLst/>
            </a:endParaRPr>
          </a:p>
          <a:p>
            <a:pPr lvl="1"/>
            <a:r>
              <a:rPr lang="it-IT" dirty="0" smtClean="0">
                <a:effectLst/>
              </a:rPr>
              <a:t> </a:t>
            </a:r>
            <a:r>
              <a:rPr lang="it-IT" dirty="0">
                <a:effectLst/>
              </a:rPr>
              <a:t>diventerà un imperativo per gli operatori.  </a:t>
            </a:r>
          </a:p>
          <a:p>
            <a:endParaRPr lang="it-IT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558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Digitale e strutture cognitive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 smtClean="0"/>
              <a:t>Isomorfità</a:t>
            </a:r>
            <a:r>
              <a:rPr lang="it-IT" dirty="0" smtClean="0"/>
              <a:t> del digitale con la struttura della conoscenza </a:t>
            </a:r>
            <a:r>
              <a:rPr lang="it-IT" dirty="0" err="1" smtClean="0"/>
              <a:t>ipermdiale</a:t>
            </a:r>
            <a:r>
              <a:rPr lang="it-IT" dirty="0" smtClean="0"/>
              <a:t> </a:t>
            </a:r>
            <a:r>
              <a:rPr lang="it-IT" smtClean="0"/>
              <a:t>del vivente  </a:t>
            </a:r>
            <a:endParaRPr lang="it-IT" dirty="0" smtClean="0"/>
          </a:p>
          <a:p>
            <a:r>
              <a:rPr lang="it-IT" dirty="0" smtClean="0"/>
              <a:t>La comunicazione digitale che passa dal testo all’ipertesto</a:t>
            </a:r>
          </a:p>
          <a:p>
            <a:r>
              <a:rPr lang="it-IT" dirty="0" smtClean="0"/>
              <a:t>Quando cambia la struttura con la quale possiamo indagare e descrivere il mondo, cambia la stessa struttura cognitiva della specie </a:t>
            </a:r>
          </a:p>
          <a:p>
            <a:r>
              <a:rPr lang="it-IT" dirty="0" smtClean="0"/>
              <a:t>Come cambiò dall’oralità al testo</a:t>
            </a:r>
          </a:p>
          <a:p>
            <a:r>
              <a:rPr lang="it-IT" dirty="0" smtClean="0"/>
              <a:t>Dal Testo all’</a:t>
            </a:r>
            <a:r>
              <a:rPr lang="it-IT" b="1" u="sng" dirty="0" err="1" smtClean="0"/>
              <a:t>Iper</a:t>
            </a:r>
            <a:r>
              <a:rPr lang="it-IT" dirty="0" smtClean="0"/>
              <a:t>-testo</a:t>
            </a:r>
          </a:p>
          <a:p>
            <a:r>
              <a:rPr lang="it-IT" dirty="0" smtClean="0"/>
              <a:t>Dal media al multi-</a:t>
            </a:r>
            <a:r>
              <a:rPr lang="it-IT" b="1" dirty="0" smtClean="0"/>
              <a:t>media</a:t>
            </a:r>
          </a:p>
          <a:p>
            <a:r>
              <a:rPr lang="it-IT" dirty="0" smtClean="0"/>
              <a:t>La società dell’</a:t>
            </a:r>
            <a:r>
              <a:rPr lang="it-IT" dirty="0" err="1" smtClean="0"/>
              <a:t>Iper</a:t>
            </a:r>
            <a:r>
              <a:rPr lang="it-IT" dirty="0" smtClean="0"/>
              <a:t>-media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2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DD1D319-B0E6-4FAC-9EDA-FDAA69ED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Organizzazione del lavoro nel capitalismo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B812065-28EB-4339-87B5-F145060D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400" dirty="0" smtClean="0"/>
              <a:t>Quando </a:t>
            </a:r>
            <a:r>
              <a:rPr lang="it-IT" sz="4400" dirty="0"/>
              <a:t>una forma di lavoro è egemone (non maggioritaria) liberando se stessa libera tutti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85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D79CBC2-7139-4261-A69F-FF6B3F5D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 personale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2B1D0D9-4266-4B71-9B1E-24BE66974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i="1" dirty="0"/>
              <a:t>E-Work. Lavoro rete innovazione</a:t>
            </a:r>
            <a:r>
              <a:rPr lang="it-IT" dirty="0"/>
              <a:t>. </a:t>
            </a:r>
            <a:r>
              <a:rPr lang="it-IT" sz="2400" dirty="0"/>
              <a:t>Derive e Approdi 2005</a:t>
            </a:r>
          </a:p>
          <a:p>
            <a:r>
              <a:rPr lang="it-IT" b="1" i="1" dirty="0"/>
              <a:t>Lo Spettro del Capitale. Per una critica dell’economia della conoscenza</a:t>
            </a:r>
            <a:r>
              <a:rPr lang="it-IT" i="1" dirty="0"/>
              <a:t>. </a:t>
            </a:r>
            <a:r>
              <a:rPr lang="it-IT" sz="2400" dirty="0"/>
              <a:t>Codice edizione 2009</a:t>
            </a:r>
          </a:p>
          <a:p>
            <a:r>
              <a:rPr lang="it-IT" b="1" i="1" dirty="0"/>
              <a:t>L’industria di </a:t>
            </a:r>
            <a:r>
              <a:rPr lang="it-IT" b="1" i="1" dirty="0" smtClean="0"/>
              <a:t>Senso</a:t>
            </a:r>
            <a:r>
              <a:rPr lang="it-IT" dirty="0" smtClean="0"/>
              <a:t>, </a:t>
            </a:r>
            <a:r>
              <a:rPr lang="it-IT" sz="2400" dirty="0"/>
              <a:t>in via di pubblicazione</a:t>
            </a:r>
          </a:p>
          <a:p>
            <a:r>
              <a:rPr lang="it-IT" b="1" i="1" dirty="0"/>
              <a:t>Dalla Biforcazione Catastrofica alla Terraformattazione Capitalistica</a:t>
            </a:r>
            <a:r>
              <a:rPr lang="it-IT" dirty="0"/>
              <a:t>, </a:t>
            </a:r>
            <a:r>
              <a:rPr lang="it-IT" sz="2400" dirty="0"/>
              <a:t>in «Riflessioni sistemiche», Vol. XIII, 2015</a:t>
            </a:r>
          </a:p>
          <a:p>
            <a:r>
              <a:rPr lang="it-IT" b="1" i="1" dirty="0"/>
              <a:t>Terraformattazione capitalistica ovvero la sussunzione del reale</a:t>
            </a:r>
            <a:r>
              <a:rPr lang="it-IT" dirty="0"/>
              <a:t>, </a:t>
            </a:r>
            <a:r>
              <a:rPr lang="it-IT" sz="2400" dirty="0"/>
              <a:t>in «Riflessioni Sistemiche», Vol. XVII, 2017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78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Grazie!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err="1"/>
              <a:t>s</a:t>
            </a:r>
            <a:r>
              <a:rPr lang="it-IT" dirty="0" err="1" smtClean="0"/>
              <a:t>ergio.bellucci@gmail.com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9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>
                <a:effectLst/>
              </a:rPr>
              <a:t>i benefici che le Banche possono trarre dall’implementazione </a:t>
            </a:r>
            <a:r>
              <a:rPr lang="it-IT" dirty="0" smtClean="0">
                <a:effectLst/>
              </a:rPr>
              <a:t>dell’AI:</a:t>
            </a:r>
          </a:p>
          <a:p>
            <a:r>
              <a:rPr lang="it-IT" dirty="0" smtClean="0">
                <a:effectLst/>
              </a:rPr>
              <a:t>la </a:t>
            </a:r>
            <a:r>
              <a:rPr lang="it-IT" dirty="0">
                <a:effectLst/>
              </a:rPr>
              <a:t>personalizzazione </a:t>
            </a:r>
            <a:r>
              <a:rPr lang="it-IT" dirty="0" smtClean="0">
                <a:effectLst/>
              </a:rPr>
              <a:t>dell’offerta</a:t>
            </a:r>
          </a:p>
          <a:p>
            <a:r>
              <a:rPr lang="it-IT" dirty="0" smtClean="0">
                <a:effectLst/>
              </a:rPr>
              <a:t>lo </a:t>
            </a:r>
            <a:r>
              <a:rPr lang="it-IT" dirty="0">
                <a:effectLst/>
              </a:rPr>
              <a:t>sviluppo di prodotti e servizi su </a:t>
            </a:r>
            <a:r>
              <a:rPr lang="it-IT" dirty="0" smtClean="0">
                <a:effectLst/>
              </a:rPr>
              <a:t>misura</a:t>
            </a:r>
          </a:p>
          <a:p>
            <a:r>
              <a:rPr lang="it-IT" dirty="0" smtClean="0">
                <a:effectLst/>
              </a:rPr>
              <a:t> </a:t>
            </a:r>
            <a:r>
              <a:rPr lang="it-IT" dirty="0">
                <a:effectLst/>
              </a:rPr>
              <a:t>la possibilità di offrire prodotti e servizi digitali nel momento migliore per il </a:t>
            </a:r>
            <a:r>
              <a:rPr lang="it-IT" dirty="0" smtClean="0">
                <a:effectLst/>
              </a:rPr>
              <a:t>cliente</a:t>
            </a:r>
          </a:p>
          <a:p>
            <a:r>
              <a:rPr lang="it-IT" dirty="0" smtClean="0">
                <a:effectLst/>
              </a:rPr>
              <a:t>l’ottimizzazione </a:t>
            </a:r>
            <a:r>
              <a:rPr lang="it-IT" dirty="0">
                <a:effectLst/>
              </a:rPr>
              <a:t>dei </a:t>
            </a:r>
            <a:r>
              <a:rPr lang="it-IT" u="sng" dirty="0">
                <a:effectLst/>
              </a:rPr>
              <a:t>business </a:t>
            </a:r>
            <a:r>
              <a:rPr lang="it-IT" u="sng" dirty="0" err="1">
                <a:effectLst/>
              </a:rPr>
              <a:t>outcomes</a:t>
            </a:r>
            <a:r>
              <a:rPr lang="it-IT" u="sng" dirty="0">
                <a:effectLst/>
              </a:rPr>
              <a:t> </a:t>
            </a:r>
            <a:r>
              <a:rPr lang="it-IT" dirty="0">
                <a:effectLst/>
              </a:rPr>
              <a:t>grazie alla gestione intelligente </a:t>
            </a:r>
            <a:r>
              <a:rPr lang="it-IT" dirty="0" smtClean="0">
                <a:effectLst/>
              </a:rPr>
              <a:t>dei Big Data  </a:t>
            </a:r>
          </a:p>
          <a:p>
            <a:r>
              <a:rPr lang="it-IT" dirty="0" smtClean="0">
                <a:effectLst/>
              </a:rPr>
              <a:t>la </a:t>
            </a:r>
            <a:r>
              <a:rPr lang="it-IT" dirty="0">
                <a:effectLst/>
              </a:rPr>
              <a:t>riduzione dei costi grazie alla robotizzazione delle </a:t>
            </a:r>
            <a:r>
              <a:rPr lang="it-IT" dirty="0" err="1" smtClean="0">
                <a:effectLst/>
              </a:rPr>
              <a:t>operations</a:t>
            </a:r>
            <a:endParaRPr lang="it-IT" dirty="0">
              <a:effectLst/>
            </a:endParaRPr>
          </a:p>
          <a:p>
            <a:endParaRPr lang="it-IT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937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effectLst/>
              </a:rPr>
              <a:t>Sul </a:t>
            </a:r>
            <a:r>
              <a:rPr lang="it-IT" dirty="0">
                <a:effectLst/>
              </a:rPr>
              <a:t>fronte </a:t>
            </a:r>
            <a:r>
              <a:rPr lang="it-IT" dirty="0" smtClean="0">
                <a:effectLst/>
              </a:rPr>
              <a:t>corporate: </a:t>
            </a:r>
          </a:p>
          <a:p>
            <a:r>
              <a:rPr lang="it-IT" dirty="0" smtClean="0">
                <a:effectLst/>
              </a:rPr>
              <a:t>nel </a:t>
            </a:r>
            <a:r>
              <a:rPr lang="it-IT" dirty="0">
                <a:effectLst/>
              </a:rPr>
              <a:t>2018 le istituzioni bancarie investiranno a livello mondiale oltre 2 miliardi di dollari in soluzioni</a:t>
            </a:r>
            <a:r>
              <a:rPr lang="it-IT" dirty="0">
                <a:effectLst/>
                <a:hlinkClick r:id="rId2"/>
              </a:rPr>
              <a:t> Big Data &amp; Analytics</a:t>
            </a:r>
            <a:r>
              <a:rPr lang="it-IT" dirty="0">
                <a:effectLst/>
              </a:rPr>
              <a:t> </a:t>
            </a:r>
            <a:r>
              <a:rPr lang="it-IT" dirty="0" smtClean="0">
                <a:effectLst/>
              </a:rPr>
              <a:t>(+20%) </a:t>
            </a:r>
          </a:p>
          <a:p>
            <a:r>
              <a:rPr lang="it-IT" dirty="0" smtClean="0">
                <a:effectLst/>
              </a:rPr>
              <a:t>per </a:t>
            </a:r>
            <a:r>
              <a:rPr lang="it-IT" dirty="0">
                <a:effectLst/>
              </a:rPr>
              <a:t>avviare una trasformazione dei processi transazionali verso modelli di business ispirati ai concetti di “</a:t>
            </a:r>
            <a:r>
              <a:rPr lang="it-IT" dirty="0" err="1">
                <a:effectLst/>
              </a:rPr>
              <a:t>Insight</a:t>
            </a:r>
            <a:r>
              <a:rPr lang="it-IT" dirty="0">
                <a:effectLst/>
              </a:rPr>
              <a:t>-</a:t>
            </a:r>
            <a:r>
              <a:rPr lang="it-IT" dirty="0" err="1">
                <a:effectLst/>
              </a:rPr>
              <a:t>as</a:t>
            </a:r>
            <a:r>
              <a:rPr lang="it-IT" dirty="0">
                <a:effectLst/>
              </a:rPr>
              <a:t>-a-Service”.</a:t>
            </a:r>
          </a:p>
          <a:p>
            <a:endParaRPr lang="it-IT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428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it-IT" dirty="0">
                <a:effectLst/>
              </a:rPr>
              <a:t>N</a:t>
            </a:r>
            <a:r>
              <a:rPr lang="it-IT" dirty="0" smtClean="0">
                <a:effectLst/>
              </a:rPr>
              <a:t>uove </a:t>
            </a:r>
            <a:r>
              <a:rPr lang="it-IT" dirty="0">
                <a:effectLst/>
              </a:rPr>
              <a:t>modalità per creare valore, necessitano innovare velocemente e operare in modo più flessibile. </a:t>
            </a:r>
            <a:endParaRPr lang="it-IT" dirty="0" smtClean="0">
              <a:effectLst/>
            </a:endParaRPr>
          </a:p>
          <a:p>
            <a:pPr fontAlgn="base"/>
            <a:r>
              <a:rPr lang="it-IT" dirty="0" smtClean="0">
                <a:effectLst/>
              </a:rPr>
              <a:t>Ciò </a:t>
            </a:r>
            <a:r>
              <a:rPr lang="it-IT" dirty="0">
                <a:effectLst/>
              </a:rPr>
              <a:t>spinge le aziende verso il modello «</a:t>
            </a:r>
            <a:r>
              <a:rPr lang="it-IT" dirty="0" err="1">
                <a:effectLst/>
              </a:rPr>
              <a:t>As</a:t>
            </a:r>
            <a:r>
              <a:rPr lang="it-IT" dirty="0">
                <a:effectLst/>
              </a:rPr>
              <a:t> a Service</a:t>
            </a:r>
            <a:r>
              <a:rPr lang="it-IT" dirty="0" smtClean="0">
                <a:effectLst/>
              </a:rPr>
              <a:t>»</a:t>
            </a:r>
          </a:p>
          <a:p>
            <a:pPr lvl="1" fontAlgn="base"/>
            <a:r>
              <a:rPr lang="it-IT" dirty="0" smtClean="0">
                <a:effectLst/>
              </a:rPr>
              <a:t>Applicazioni</a:t>
            </a:r>
          </a:p>
          <a:p>
            <a:pPr lvl="1" fontAlgn="base"/>
            <a:r>
              <a:rPr lang="it-IT" dirty="0" smtClean="0">
                <a:effectLst/>
              </a:rPr>
              <a:t>Infrastrutture </a:t>
            </a:r>
          </a:p>
          <a:p>
            <a:pPr lvl="1" fontAlgn="base"/>
            <a:r>
              <a:rPr lang="it-IT" dirty="0">
                <a:effectLst/>
              </a:rPr>
              <a:t>P</a:t>
            </a:r>
            <a:r>
              <a:rPr lang="it-IT" dirty="0" smtClean="0">
                <a:effectLst/>
              </a:rPr>
              <a:t>rocessi </a:t>
            </a:r>
          </a:p>
          <a:p>
            <a:pPr fontAlgn="base"/>
            <a:r>
              <a:rPr lang="it-IT" dirty="0">
                <a:effectLst/>
              </a:rPr>
              <a:t>V</a:t>
            </a:r>
            <a:r>
              <a:rPr lang="it-IT" dirty="0" smtClean="0">
                <a:effectLst/>
              </a:rPr>
              <a:t>engono </a:t>
            </a:r>
            <a:r>
              <a:rPr lang="it-IT" dirty="0">
                <a:effectLst/>
              </a:rPr>
              <a:t>ripensati per abilitare un’erogazione dei servizi aziendali in modalità scalabili e a consumo</a:t>
            </a:r>
            <a:r>
              <a:rPr lang="it-IT" dirty="0" smtClean="0">
                <a:effectLst/>
              </a:rPr>
              <a:t>.</a:t>
            </a:r>
            <a:endParaRPr lang="it-IT" dirty="0">
              <a:effectLst/>
            </a:endParaRPr>
          </a:p>
          <a:p>
            <a:endParaRPr lang="it-IT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648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it-IT" dirty="0" smtClean="0">
                <a:effectLst/>
              </a:rPr>
              <a:t>Per </a:t>
            </a:r>
            <a:r>
              <a:rPr lang="it-IT" dirty="0">
                <a:effectLst/>
              </a:rPr>
              <a:t>implementare questo nuovo modello all’interno delle aziende, sono necessari tre componenti: </a:t>
            </a:r>
            <a:endParaRPr lang="it-IT" dirty="0" smtClean="0">
              <a:effectLst/>
            </a:endParaRPr>
          </a:p>
          <a:p>
            <a:pPr lvl="1" fontAlgn="base"/>
            <a:r>
              <a:rPr lang="it-IT" dirty="0" smtClean="0">
                <a:effectLst/>
              </a:rPr>
              <a:t>il </a:t>
            </a:r>
            <a:r>
              <a:rPr lang="it-IT" u="sng" dirty="0" err="1">
                <a:effectLst/>
              </a:rPr>
              <a:t>cloud</a:t>
            </a:r>
            <a:r>
              <a:rPr lang="it-IT" dirty="0">
                <a:effectLst/>
              </a:rPr>
              <a:t> (tessuto connettivo che dà flessibilità all’azienda), </a:t>
            </a:r>
            <a:endParaRPr lang="it-IT" dirty="0" smtClean="0">
              <a:effectLst/>
            </a:endParaRPr>
          </a:p>
          <a:p>
            <a:pPr lvl="1" fontAlgn="base"/>
            <a:r>
              <a:rPr lang="it-IT" dirty="0" smtClean="0">
                <a:effectLst/>
              </a:rPr>
              <a:t>la</a:t>
            </a:r>
            <a:r>
              <a:rPr lang="it-IT" dirty="0">
                <a:effectLst/>
              </a:rPr>
              <a:t> </a:t>
            </a:r>
            <a:r>
              <a:rPr lang="it-IT" u="sng" dirty="0">
                <a:effectLst/>
              </a:rPr>
              <a:t>security</a:t>
            </a:r>
            <a:r>
              <a:rPr lang="it-IT" dirty="0">
                <a:effectLst/>
              </a:rPr>
              <a:t> (protezione completa), </a:t>
            </a:r>
            <a:endParaRPr lang="it-IT" dirty="0" smtClean="0">
              <a:effectLst/>
            </a:endParaRPr>
          </a:p>
          <a:p>
            <a:pPr lvl="1" fontAlgn="base"/>
            <a:r>
              <a:rPr lang="it-IT" u="sng" dirty="0" smtClean="0">
                <a:effectLst/>
              </a:rPr>
              <a:t>L’infrastruttura</a:t>
            </a:r>
            <a:r>
              <a:rPr lang="it-IT" dirty="0">
                <a:effectLst/>
              </a:rPr>
              <a:t> </a:t>
            </a:r>
            <a:r>
              <a:rPr lang="it-IT" dirty="0" smtClean="0">
                <a:effectLst/>
              </a:rPr>
              <a:t>intelligente:</a:t>
            </a:r>
          </a:p>
          <a:p>
            <a:pPr lvl="2" fontAlgn="base"/>
            <a:r>
              <a:rPr lang="it-IT" dirty="0" smtClean="0">
                <a:effectLst/>
              </a:rPr>
              <a:t>Dinamica</a:t>
            </a:r>
          </a:p>
          <a:p>
            <a:pPr lvl="2" fontAlgn="base"/>
            <a:r>
              <a:rPr lang="it-IT" dirty="0" smtClean="0">
                <a:effectLst/>
              </a:rPr>
              <a:t>in </a:t>
            </a:r>
            <a:r>
              <a:rPr lang="it-IT" dirty="0">
                <a:effectLst/>
              </a:rPr>
              <a:t>tempo </a:t>
            </a:r>
            <a:r>
              <a:rPr lang="it-IT" dirty="0" smtClean="0">
                <a:effectLst/>
              </a:rPr>
              <a:t>reale</a:t>
            </a:r>
          </a:p>
          <a:p>
            <a:pPr lvl="2" fontAlgn="base"/>
            <a:r>
              <a:rPr lang="it-IT" dirty="0" smtClean="0">
                <a:effectLst/>
              </a:rPr>
              <a:t>una</a:t>
            </a:r>
            <a:r>
              <a:rPr lang="it-IT" dirty="0">
                <a:effectLst/>
              </a:rPr>
              <a:t> piattaforma di supporto </a:t>
            </a:r>
            <a:endParaRPr lang="it-IT" dirty="0" smtClean="0">
              <a:effectLst/>
            </a:endParaRPr>
          </a:p>
          <a:p>
            <a:pPr lvl="2" fontAlgn="base"/>
            <a:r>
              <a:rPr lang="it-IT" dirty="0" smtClean="0">
                <a:effectLst/>
              </a:rPr>
              <a:t>gli</a:t>
            </a:r>
            <a:r>
              <a:rPr lang="it-IT" dirty="0">
                <a:effectLst/>
              </a:rPr>
              <a:t> </a:t>
            </a:r>
            <a:r>
              <a:rPr lang="it-IT" dirty="0" err="1">
                <a:effectLst/>
              </a:rPr>
              <a:t>analytics</a:t>
            </a:r>
            <a:r>
              <a:rPr lang="it-IT" dirty="0" smtClean="0">
                <a:effectLst/>
              </a:rPr>
              <a:t>.</a:t>
            </a:r>
          </a:p>
          <a:p>
            <a:endParaRPr lang="it-IT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301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it-IT" sz="5600" dirty="0">
                <a:latin typeface="+mj-lt"/>
                <a:ea typeface="+mj-ea"/>
                <a:cs typeface="+mj-cs"/>
              </a:rPr>
              <a:t>I </a:t>
            </a:r>
            <a:r>
              <a:rPr lang="it-IT" sz="5600" dirty="0">
                <a:latin typeface="+mj-lt"/>
                <a:ea typeface="+mj-ea"/>
                <a:cs typeface="+mj-cs"/>
              </a:rPr>
              <a:t>vantaggi ottenibili con il modello «</a:t>
            </a:r>
            <a:r>
              <a:rPr lang="it-IT" sz="5600" dirty="0" err="1">
                <a:latin typeface="+mj-lt"/>
                <a:ea typeface="+mj-ea"/>
                <a:cs typeface="+mj-cs"/>
              </a:rPr>
              <a:t>As</a:t>
            </a:r>
            <a:r>
              <a:rPr lang="it-IT" sz="5600" dirty="0">
                <a:latin typeface="+mj-lt"/>
                <a:ea typeface="+mj-ea"/>
                <a:cs typeface="+mj-cs"/>
              </a:rPr>
              <a:t> a Service» sono rilevanti: </a:t>
            </a:r>
            <a:endParaRPr lang="it-IT" sz="5600" dirty="0">
              <a:latin typeface="+mj-lt"/>
              <a:ea typeface="+mj-ea"/>
              <a:cs typeface="+mj-cs"/>
            </a:endParaRPr>
          </a:p>
          <a:p>
            <a:pPr fontAlgn="base"/>
            <a:r>
              <a:rPr lang="it-IT" sz="5600" dirty="0">
                <a:latin typeface="+mj-lt"/>
                <a:ea typeface="+mj-ea"/>
                <a:cs typeface="+mj-cs"/>
              </a:rPr>
              <a:t>M</a:t>
            </a:r>
            <a:r>
              <a:rPr lang="it-IT" sz="5600" dirty="0">
                <a:latin typeface="+mj-lt"/>
                <a:ea typeface="+mj-ea"/>
                <a:cs typeface="+mj-cs"/>
              </a:rPr>
              <a:t>aggior</a:t>
            </a:r>
            <a:r>
              <a:rPr lang="it-IT" sz="5600" dirty="0">
                <a:latin typeface="+mj-lt"/>
                <a:ea typeface="+mj-ea"/>
                <a:cs typeface="+mj-cs"/>
              </a:rPr>
              <a:t> controllo dei </a:t>
            </a:r>
            <a:r>
              <a:rPr lang="it-IT" sz="5600" dirty="0">
                <a:latin typeface="+mj-lt"/>
                <a:ea typeface="+mj-ea"/>
                <a:cs typeface="+mj-cs"/>
              </a:rPr>
              <a:t>costi</a:t>
            </a:r>
          </a:p>
          <a:p>
            <a:pPr fontAlgn="base"/>
            <a:r>
              <a:rPr lang="it-IT" sz="5600" dirty="0">
                <a:latin typeface="+mj-lt"/>
                <a:ea typeface="+mj-ea"/>
                <a:cs typeface="+mj-cs"/>
              </a:rPr>
              <a:t>E</a:t>
            </a:r>
            <a:r>
              <a:rPr lang="it-IT" sz="5600" dirty="0">
                <a:latin typeface="+mj-lt"/>
                <a:ea typeface="+mj-ea"/>
                <a:cs typeface="+mj-cs"/>
              </a:rPr>
              <a:t>laborazione </a:t>
            </a:r>
            <a:r>
              <a:rPr lang="it-IT" sz="5600" dirty="0">
                <a:latin typeface="+mj-lt"/>
                <a:ea typeface="+mj-ea"/>
                <a:cs typeface="+mj-cs"/>
              </a:rPr>
              <a:t>più </a:t>
            </a:r>
            <a:r>
              <a:rPr lang="it-IT" sz="5600" dirty="0">
                <a:latin typeface="+mj-lt"/>
                <a:ea typeface="+mj-ea"/>
                <a:cs typeface="+mj-cs"/>
              </a:rPr>
              <a:t>veloce</a:t>
            </a:r>
          </a:p>
          <a:p>
            <a:pPr fontAlgn="base"/>
            <a:r>
              <a:rPr lang="it-IT" sz="5600" dirty="0">
                <a:latin typeface="+mj-lt"/>
                <a:ea typeface="+mj-ea"/>
                <a:cs typeface="+mj-cs"/>
              </a:rPr>
              <a:t>Scalabilità delle </a:t>
            </a:r>
            <a:r>
              <a:rPr lang="it-IT" sz="5600" dirty="0" smtClean="0">
                <a:latin typeface="+mj-lt"/>
                <a:ea typeface="+mj-ea"/>
                <a:cs typeface="+mj-cs"/>
              </a:rPr>
              <a:t>infrastrutture</a:t>
            </a:r>
            <a:endParaRPr lang="it-IT" sz="5600" dirty="0">
              <a:latin typeface="+mj-lt"/>
              <a:ea typeface="+mj-ea"/>
              <a:cs typeface="+mj-cs"/>
            </a:endParaRPr>
          </a:p>
          <a:p>
            <a:pPr fontAlgn="base"/>
            <a:r>
              <a:rPr lang="it-IT" sz="5600" dirty="0">
                <a:latin typeface="+mj-lt"/>
                <a:ea typeface="+mj-ea"/>
                <a:cs typeface="+mj-cs"/>
              </a:rPr>
              <a:t>Processi </a:t>
            </a:r>
            <a:r>
              <a:rPr lang="it-IT" sz="5600" dirty="0">
                <a:latin typeface="+mj-lt"/>
                <a:ea typeface="+mj-ea"/>
                <a:cs typeface="+mj-cs"/>
              </a:rPr>
              <a:t>ottimizzati.</a:t>
            </a:r>
          </a:p>
          <a:p>
            <a:endParaRPr lang="it-IT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992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Schema dell’organizzazione del lavoro bancario</a:t>
            </a:r>
            <a:endParaRPr lang="it-IT" sz="4000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" y="2178613"/>
            <a:ext cx="7605129" cy="334665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26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Banche come piattaforme</a:t>
            </a:r>
          </a:p>
          <a:p>
            <a:r>
              <a:rPr lang="it-IT" dirty="0" smtClean="0"/>
              <a:t>Se la piattaforma è “aperta”:</a:t>
            </a:r>
          </a:p>
          <a:p>
            <a:pPr lvl="1"/>
            <a:r>
              <a:rPr lang="it-IT" dirty="0" smtClean="0"/>
              <a:t>connessione con altre strutture che offrono servizi a valore aggiunto (integrazione)</a:t>
            </a:r>
          </a:p>
          <a:p>
            <a:pPr lvl="1"/>
            <a:r>
              <a:rPr lang="it-IT" dirty="0" smtClean="0"/>
              <a:t>Invenzione di nuove opportunità di contatto e servizio per la banca</a:t>
            </a:r>
          </a:p>
          <a:p>
            <a:r>
              <a:rPr lang="it-IT" dirty="0" smtClean="0"/>
              <a:t>La banca come generatore di tutti i servizi finanziari in sinergia con gli erogatori dei servizi</a:t>
            </a:r>
          </a:p>
        </p:txBody>
      </p:sp>
    </p:spTree>
    <p:extLst>
      <p:ext uri="{BB962C8B-B14F-4D97-AF65-F5344CB8AC3E}">
        <p14:creationId xmlns:p14="http://schemas.microsoft.com/office/powerpoint/2010/main" val="134808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Banche come piattaforme</a:t>
            </a:r>
          </a:p>
          <a:p>
            <a:r>
              <a:rPr lang="it-IT" dirty="0">
                <a:effectLst/>
              </a:rPr>
              <a:t>Il </a:t>
            </a:r>
            <a:r>
              <a:rPr lang="it-IT" dirty="0" smtClean="0">
                <a:effectLst/>
              </a:rPr>
              <a:t>cambiamento </a:t>
            </a:r>
            <a:r>
              <a:rPr lang="it-IT" dirty="0">
                <a:effectLst/>
              </a:rPr>
              <a:t>nel settore </a:t>
            </a:r>
            <a:r>
              <a:rPr lang="it-IT" dirty="0" smtClean="0">
                <a:effectLst/>
              </a:rPr>
              <a:t>delle transazioni e dei </a:t>
            </a:r>
            <a:r>
              <a:rPr lang="it-IT" dirty="0" smtClean="0">
                <a:effectLst/>
              </a:rPr>
              <a:t>pagamenti</a:t>
            </a:r>
            <a:r>
              <a:rPr lang="it-IT" dirty="0">
                <a:effectLst/>
              </a:rPr>
              <a:t> </a:t>
            </a:r>
            <a:r>
              <a:rPr lang="it-IT" dirty="0" smtClean="0">
                <a:effectLst/>
              </a:rPr>
              <a:t>sta </a:t>
            </a:r>
            <a:r>
              <a:rPr lang="it-IT" dirty="0">
                <a:effectLst/>
              </a:rPr>
              <a:t>subendo la trasformazione più importante di </a:t>
            </a:r>
            <a:r>
              <a:rPr lang="it-IT" dirty="0" smtClean="0">
                <a:effectLst/>
              </a:rPr>
              <a:t>sempre</a:t>
            </a:r>
            <a:endParaRPr lang="it-IT" dirty="0">
              <a:effectLst/>
            </a:endParaRPr>
          </a:p>
          <a:p>
            <a:pPr lvl="0"/>
            <a:r>
              <a:rPr lang="it-IT" dirty="0">
                <a:effectLst/>
              </a:rPr>
              <a:t>La digitalizzazione sta accrescendo le aspettative per </a:t>
            </a:r>
            <a:r>
              <a:rPr lang="it-IT" dirty="0" smtClean="0">
                <a:effectLst/>
              </a:rPr>
              <a:t>pagamenti:</a:t>
            </a:r>
          </a:p>
          <a:p>
            <a:pPr lvl="1"/>
            <a:r>
              <a:rPr lang="it-IT" dirty="0" smtClean="0">
                <a:effectLst/>
              </a:rPr>
              <a:t>Veloci</a:t>
            </a:r>
            <a:endParaRPr lang="it-IT" dirty="0" smtClean="0">
              <a:effectLst/>
            </a:endParaRPr>
          </a:p>
          <a:p>
            <a:pPr lvl="1"/>
            <a:r>
              <a:rPr lang="it-IT" dirty="0">
                <a:effectLst/>
              </a:rPr>
              <a:t>P</a:t>
            </a:r>
            <a:r>
              <a:rPr lang="it-IT" dirty="0" smtClean="0">
                <a:effectLst/>
              </a:rPr>
              <a:t>rivi </a:t>
            </a:r>
            <a:r>
              <a:rPr lang="it-IT" dirty="0">
                <a:effectLst/>
              </a:rPr>
              <a:t>di </a:t>
            </a:r>
            <a:r>
              <a:rPr lang="it-IT" dirty="0" smtClean="0">
                <a:effectLst/>
              </a:rPr>
              <a:t>attrito</a:t>
            </a:r>
          </a:p>
          <a:p>
            <a:pPr lvl="1"/>
            <a:r>
              <a:rPr lang="it-IT" dirty="0">
                <a:effectLst/>
              </a:rPr>
              <a:t>S</a:t>
            </a:r>
            <a:r>
              <a:rPr lang="it-IT" dirty="0" smtClean="0">
                <a:effectLst/>
              </a:rPr>
              <a:t>enza confini </a:t>
            </a:r>
            <a:endParaRPr lang="it-IT" dirty="0" smtClean="0">
              <a:effectLst/>
            </a:endParaRPr>
          </a:p>
          <a:p>
            <a:pPr lvl="1"/>
            <a:r>
              <a:rPr lang="it-IT" dirty="0" smtClean="0">
                <a:effectLst/>
              </a:rPr>
              <a:t>inseriti </a:t>
            </a:r>
            <a:r>
              <a:rPr lang="it-IT" dirty="0">
                <a:effectLst/>
              </a:rPr>
              <a:t>in catene di transazioni </a:t>
            </a:r>
            <a:r>
              <a:rPr lang="it-IT" dirty="0" smtClean="0">
                <a:effectLst/>
              </a:rPr>
              <a:t>e </a:t>
            </a:r>
            <a:r>
              <a:rPr lang="it-IT" dirty="0">
                <a:effectLst/>
              </a:rPr>
              <a:t>negli </a:t>
            </a:r>
            <a:r>
              <a:rPr lang="it-IT" dirty="0" smtClean="0">
                <a:effectLst/>
              </a:rPr>
              <a:t>ecosistemi</a:t>
            </a:r>
            <a:endParaRPr lang="it-IT" dirty="0" smtClean="0">
              <a:effectLst/>
            </a:endParaRPr>
          </a:p>
          <a:p>
            <a:pPr lvl="2"/>
            <a:r>
              <a:rPr lang="it-IT" dirty="0" smtClean="0">
                <a:effectLst/>
              </a:rPr>
              <a:t> </a:t>
            </a:r>
            <a:r>
              <a:rPr lang="it-IT" dirty="0">
                <a:effectLst/>
              </a:rPr>
              <a:t>sia per acquisti al </a:t>
            </a:r>
            <a:r>
              <a:rPr lang="it-IT" dirty="0" smtClean="0">
                <a:effectLst/>
              </a:rPr>
              <a:t>dettaglio</a:t>
            </a:r>
          </a:p>
          <a:p>
            <a:pPr lvl="2"/>
            <a:r>
              <a:rPr lang="it-IT" dirty="0" smtClean="0">
                <a:effectLst/>
              </a:rPr>
              <a:t> </a:t>
            </a:r>
            <a:r>
              <a:rPr lang="it-IT" dirty="0">
                <a:effectLst/>
              </a:rPr>
              <a:t>sia per transazioni </a:t>
            </a:r>
            <a:r>
              <a:rPr lang="it-IT" dirty="0" smtClean="0">
                <a:effectLst/>
              </a:rPr>
              <a:t>commerciali</a:t>
            </a:r>
            <a:endParaRPr lang="it-IT" dirty="0">
              <a:effectLst/>
            </a:endParaRP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873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Banche come piattaforme</a:t>
            </a:r>
          </a:p>
          <a:p>
            <a:r>
              <a:rPr lang="it-IT" dirty="0" smtClean="0"/>
              <a:t>Grandi gruppi prediligono partnership con terze parti innovative (trascinamento)</a:t>
            </a:r>
          </a:p>
          <a:p>
            <a:r>
              <a:rPr lang="it-IT" dirty="0" smtClean="0"/>
              <a:t>Piccoli gruppi ricercano processi di integrazione delle offerte finanziarie (piattaforme)</a:t>
            </a:r>
          </a:p>
        </p:txBody>
      </p:sp>
    </p:spTree>
    <p:extLst>
      <p:ext uri="{BB962C8B-B14F-4D97-AF65-F5344CB8AC3E}">
        <p14:creationId xmlns:p14="http://schemas.microsoft.com/office/powerpoint/2010/main" val="131483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Questo è il quadro che si sta prefigurando con le logiche e le potenzialità tecnologiche</a:t>
            </a:r>
            <a:r>
              <a:rPr lang="is-IS" sz="4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5504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4800" dirty="0" smtClean="0"/>
              <a:t>Questo è il quadro che si sta prefigurando con le logiche e le potenzialità tecnologiche</a:t>
            </a:r>
            <a:r>
              <a:rPr lang="is-IS" sz="4800" dirty="0" smtClean="0"/>
              <a:t>…</a:t>
            </a:r>
          </a:p>
          <a:p>
            <a:r>
              <a:rPr lang="is-IS" sz="4800" dirty="0" smtClean="0"/>
              <a:t>... </a:t>
            </a:r>
            <a:r>
              <a:rPr lang="it-IT" sz="4800" dirty="0"/>
              <a:t>d</a:t>
            </a:r>
            <a:r>
              <a:rPr lang="is-IS" sz="4800" dirty="0" smtClean="0"/>
              <a:t>i ieri!</a:t>
            </a:r>
            <a:endParaRPr lang="it-IT" sz="4800" dirty="0" smtClean="0"/>
          </a:p>
        </p:txBody>
      </p:sp>
    </p:spTree>
    <p:extLst>
      <p:ext uri="{BB962C8B-B14F-4D97-AF65-F5344CB8AC3E}">
        <p14:creationId xmlns:p14="http://schemas.microsoft.com/office/powerpoint/2010/main" val="319062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5400" dirty="0" smtClean="0"/>
          </a:p>
          <a:p>
            <a:pPr marL="0" indent="0" algn="ctr">
              <a:buNone/>
            </a:pPr>
            <a:endParaRPr lang="it-IT" sz="1000" dirty="0"/>
          </a:p>
          <a:p>
            <a:pPr marL="0" indent="0" algn="ctr">
              <a:buNone/>
            </a:pPr>
            <a:r>
              <a:rPr lang="it-IT" sz="5400" dirty="0" smtClean="0"/>
              <a:t>Tecnologia </a:t>
            </a:r>
            <a:r>
              <a:rPr lang="it-IT" sz="5400" dirty="0" smtClean="0"/>
              <a:t>e lavoro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335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Passaggio </a:t>
            </a:r>
            <a:r>
              <a:rPr lang="it-IT" dirty="0" smtClean="0"/>
              <a:t>al Betacam</a:t>
            </a:r>
          </a:p>
          <a:p>
            <a:r>
              <a:rPr lang="it-IT" dirty="0" smtClean="0"/>
              <a:t>Professionalità e tecnologia</a:t>
            </a:r>
          </a:p>
          <a:p>
            <a:r>
              <a:rPr lang="it-IT" dirty="0" smtClean="0"/>
              <a:t>Declaratorie del CCNL della mia categoria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0429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4800" dirty="0" smtClean="0"/>
          </a:p>
          <a:p>
            <a:pPr marL="0" indent="0">
              <a:buNone/>
            </a:pPr>
            <a:endParaRPr lang="it-IT" sz="1000" dirty="0"/>
          </a:p>
          <a:p>
            <a:pPr marL="0" indent="0">
              <a:buNone/>
            </a:pPr>
            <a:r>
              <a:rPr lang="it-IT" sz="4800" dirty="0" smtClean="0"/>
              <a:t>Perché oggi è tutto diverso?</a:t>
            </a:r>
          </a:p>
        </p:txBody>
      </p:sp>
    </p:spTree>
    <p:extLst>
      <p:ext uri="{BB962C8B-B14F-4D97-AF65-F5344CB8AC3E}">
        <p14:creationId xmlns:p14="http://schemas.microsoft.com/office/powerpoint/2010/main" val="264059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4800" dirty="0" smtClean="0"/>
          </a:p>
          <a:p>
            <a:pPr marL="0" indent="0">
              <a:buNone/>
            </a:pPr>
            <a:endParaRPr lang="it-IT" sz="1000" dirty="0"/>
          </a:p>
          <a:p>
            <a:pPr marL="0" indent="0" algn="ctr">
              <a:buNone/>
            </a:pPr>
            <a:r>
              <a:rPr lang="it-IT" sz="4800" dirty="0" smtClean="0"/>
              <a:t>Tre fattori esponenziali</a:t>
            </a:r>
            <a:endParaRPr lang="it-IT" sz="4800" dirty="0" smtClean="0"/>
          </a:p>
        </p:txBody>
      </p:sp>
    </p:spTree>
    <p:extLst>
      <p:ext uri="{BB962C8B-B14F-4D97-AF65-F5344CB8AC3E}">
        <p14:creationId xmlns:p14="http://schemas.microsoft.com/office/powerpoint/2010/main" val="159065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Cambio tecno-produttivo 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Rottura del prodotto e componente informativa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Nuove forme di estrazione del valore</a:t>
            </a:r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</p:spTree>
    <p:extLst>
      <p:ext uri="{BB962C8B-B14F-4D97-AF65-F5344CB8AC3E}">
        <p14:creationId xmlns:p14="http://schemas.microsoft.com/office/powerpoint/2010/main" val="82282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Lavoro e digitale</a:t>
            </a:r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</p:spTree>
    <p:extLst>
      <p:ext uri="{BB962C8B-B14F-4D97-AF65-F5344CB8AC3E}">
        <p14:creationId xmlns:p14="http://schemas.microsoft.com/office/powerpoint/2010/main" val="23371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Lavoro e digitale</a:t>
            </a:r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769428" y="1882588"/>
            <a:ext cx="318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Taylorismo digitale</a:t>
            </a:r>
          </a:p>
        </p:txBody>
      </p:sp>
    </p:spTree>
    <p:extLst>
      <p:ext uri="{BB962C8B-B14F-4D97-AF65-F5344CB8AC3E}">
        <p14:creationId xmlns:p14="http://schemas.microsoft.com/office/powerpoint/2010/main" val="309359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Banche come piattaforme</a:t>
            </a:r>
          </a:p>
          <a:p>
            <a:pPr lvl="0"/>
            <a:r>
              <a:rPr lang="it-IT" dirty="0" smtClean="0">
                <a:effectLst/>
              </a:rPr>
              <a:t>La tecnologia sta </a:t>
            </a:r>
            <a:r>
              <a:rPr lang="it-IT" dirty="0">
                <a:effectLst/>
              </a:rPr>
              <a:t>consentendo anche ai </a:t>
            </a:r>
            <a:r>
              <a:rPr lang="it-IT" dirty="0" smtClean="0">
                <a:effectLst/>
              </a:rPr>
              <a:t>concorrenti:</a:t>
            </a:r>
          </a:p>
          <a:p>
            <a:pPr lvl="1"/>
            <a:r>
              <a:rPr lang="it-IT" dirty="0" err="1" smtClean="0">
                <a:effectLst/>
              </a:rPr>
              <a:t>Fintech</a:t>
            </a:r>
            <a:endParaRPr lang="it-IT" dirty="0" smtClean="0">
              <a:effectLst/>
            </a:endParaRPr>
          </a:p>
          <a:p>
            <a:pPr lvl="1"/>
            <a:r>
              <a:rPr lang="it-IT" dirty="0">
                <a:effectLst/>
              </a:rPr>
              <a:t>G</a:t>
            </a:r>
            <a:r>
              <a:rPr lang="it-IT" dirty="0" smtClean="0">
                <a:effectLst/>
              </a:rPr>
              <a:t>iganti </a:t>
            </a:r>
            <a:r>
              <a:rPr lang="it-IT" dirty="0">
                <a:effectLst/>
              </a:rPr>
              <a:t>della vendita al </a:t>
            </a:r>
            <a:r>
              <a:rPr lang="it-IT" dirty="0" smtClean="0">
                <a:effectLst/>
              </a:rPr>
              <a:t>dettaglio e OTT</a:t>
            </a:r>
          </a:p>
          <a:p>
            <a:pPr lvl="1"/>
            <a:r>
              <a:rPr lang="it-IT" dirty="0">
                <a:effectLst/>
              </a:rPr>
              <a:t>R</a:t>
            </a:r>
            <a:r>
              <a:rPr lang="it-IT" dirty="0" smtClean="0">
                <a:effectLst/>
              </a:rPr>
              <a:t>eti </a:t>
            </a:r>
            <a:r>
              <a:rPr lang="it-IT" dirty="0">
                <a:effectLst/>
              </a:rPr>
              <a:t>di </a:t>
            </a:r>
            <a:r>
              <a:rPr lang="it-IT" dirty="0" smtClean="0">
                <a:effectLst/>
              </a:rPr>
              <a:t>carte</a:t>
            </a:r>
          </a:p>
          <a:p>
            <a:pPr lvl="1"/>
            <a:r>
              <a:rPr lang="it-IT" dirty="0">
                <a:effectLst/>
              </a:rPr>
              <a:t>S</a:t>
            </a:r>
            <a:r>
              <a:rPr lang="it-IT" dirty="0" smtClean="0">
                <a:effectLst/>
              </a:rPr>
              <a:t>tart</a:t>
            </a:r>
            <a:r>
              <a:rPr lang="it-IT" dirty="0">
                <a:effectLst/>
              </a:rPr>
              <a:t>-up di banche digitali 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di </a:t>
            </a:r>
            <a:r>
              <a:rPr lang="it-IT" dirty="0">
                <a:effectLst/>
              </a:rPr>
              <a:t>sfidare i fornitori e i modelli di business già </a:t>
            </a:r>
            <a:r>
              <a:rPr lang="it-IT" dirty="0" smtClean="0">
                <a:effectLst/>
              </a:rPr>
              <a:t>esistenti</a:t>
            </a:r>
            <a:endParaRPr lang="it-IT" dirty="0">
              <a:effectLst/>
            </a:endParaRP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9365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Lavoro e digitale</a:t>
            </a:r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769428" y="1882588"/>
            <a:ext cx="318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Taylorismo digitale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Lavori post-salariati</a:t>
            </a:r>
          </a:p>
        </p:txBody>
      </p:sp>
    </p:spTree>
    <p:extLst>
      <p:ext uri="{BB962C8B-B14F-4D97-AF65-F5344CB8AC3E}">
        <p14:creationId xmlns:p14="http://schemas.microsoft.com/office/powerpoint/2010/main" val="235091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Lavoro e digitale</a:t>
            </a:r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769428" y="1882588"/>
            <a:ext cx="3181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Taylorismo digitale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Lavori post-salariati</a:t>
            </a:r>
          </a:p>
          <a:p>
            <a:pPr marL="742950" lvl="1" indent="-285750">
              <a:buFont typeface="Arial"/>
              <a:buChar char="•"/>
            </a:pPr>
            <a:r>
              <a:rPr lang="it-IT" sz="2400" dirty="0" smtClean="0"/>
              <a:t>Lavoro implicito</a:t>
            </a:r>
          </a:p>
          <a:p>
            <a:pPr marL="742950" lvl="1" indent="-285750">
              <a:buFont typeface="Arial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2211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Lavoro e digitale</a:t>
            </a:r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769428" y="1882588"/>
            <a:ext cx="3181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Taylorismo digitale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Lavori post-salariati</a:t>
            </a:r>
          </a:p>
          <a:p>
            <a:pPr marL="742950" lvl="1" indent="-285750">
              <a:buFont typeface="Arial"/>
              <a:buChar char="•"/>
            </a:pPr>
            <a:r>
              <a:rPr lang="it-IT" sz="2400" dirty="0" smtClean="0"/>
              <a:t>Lavoro implicito</a:t>
            </a:r>
          </a:p>
          <a:p>
            <a:pPr marL="742950" lvl="1" indent="-285750">
              <a:buFont typeface="Arial"/>
              <a:buChar char="•"/>
            </a:pPr>
            <a:r>
              <a:rPr lang="it-IT" sz="2400" dirty="0" smtClean="0"/>
              <a:t>Lavoro operoso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1706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Lavoro e digitale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Big Data</a:t>
            </a:r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</p:spTree>
    <p:extLst>
      <p:ext uri="{BB962C8B-B14F-4D97-AF65-F5344CB8AC3E}">
        <p14:creationId xmlns:p14="http://schemas.microsoft.com/office/powerpoint/2010/main" val="122248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Lavoro e digitale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Big Data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IA e Robotica</a:t>
            </a:r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</p:spTree>
    <p:extLst>
      <p:ext uri="{BB962C8B-B14F-4D97-AF65-F5344CB8AC3E}">
        <p14:creationId xmlns:p14="http://schemas.microsoft.com/office/powerpoint/2010/main" val="264030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Lavoro e digitale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Big Data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IA e Robotica</a:t>
            </a:r>
          </a:p>
          <a:p>
            <a:pPr>
              <a:buFont typeface="Arial"/>
              <a:buChar char="•"/>
            </a:pPr>
            <a:r>
              <a:rPr lang="it-IT" sz="4800" dirty="0" err="1" smtClean="0"/>
              <a:t>Blockchain</a:t>
            </a:r>
            <a:endParaRPr lang="it-IT" sz="4800" dirty="0" smtClean="0"/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769428" y="1882588"/>
            <a:ext cx="318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4532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smtClean="0"/>
              <a:t>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it-IT" sz="4800" dirty="0" smtClean="0"/>
              <a:t>I processi di innovazione si muovono su 3 assi: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Digitale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Esponenziale</a:t>
            </a:r>
          </a:p>
          <a:p>
            <a:pPr>
              <a:buFont typeface="Arial"/>
              <a:buChar char="•"/>
            </a:pPr>
            <a:r>
              <a:rPr lang="it-IT" sz="4800" dirty="0" smtClean="0"/>
              <a:t>Combinatorio</a:t>
            </a:r>
            <a:endParaRPr lang="it-IT" sz="4800" dirty="0" smtClean="0"/>
          </a:p>
          <a:p>
            <a:pPr>
              <a:buFont typeface="Arial"/>
              <a:buChar char="•"/>
            </a:pPr>
            <a:endParaRPr lang="it-IT" sz="4800" dirty="0" smtClean="0"/>
          </a:p>
          <a:p>
            <a:pPr marL="0" indent="0" algn="ctr">
              <a:buNone/>
            </a:pPr>
            <a:endParaRPr lang="it-IT" sz="4800" dirty="0" smtClean="0"/>
          </a:p>
        </p:txBody>
      </p:sp>
    </p:spTree>
    <p:extLst>
      <p:ext uri="{BB962C8B-B14F-4D97-AF65-F5344CB8AC3E}">
        <p14:creationId xmlns:p14="http://schemas.microsoft.com/office/powerpoint/2010/main" val="28626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Le tecnologie DLT - Distributed </a:t>
            </a:r>
            <a:r>
              <a:rPr lang="it-IT" dirty="0" err="1" smtClean="0"/>
              <a:t>Ledger</a:t>
            </a:r>
            <a:r>
              <a:rPr lang="it-IT" dirty="0" smtClean="0"/>
              <a:t> Technology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La tecnologia del “libro mastro distribuito”</a:t>
            </a:r>
          </a:p>
        </p:txBody>
      </p:sp>
      <p:pic>
        <p:nvPicPr>
          <p:cNvPr id="4" name="Immagine 3" descr="images-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6" y="2590362"/>
            <a:ext cx="5943325" cy="26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3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Le tecnologie DLT - Distributed </a:t>
            </a:r>
            <a:r>
              <a:rPr lang="it-IT" dirty="0" err="1" smtClean="0"/>
              <a:t>Ledger</a:t>
            </a:r>
            <a:r>
              <a:rPr lang="it-IT" dirty="0" smtClean="0"/>
              <a:t> Technology</a:t>
            </a:r>
          </a:p>
          <a:p>
            <a:endParaRPr lang="it-IT" dirty="0" smtClean="0"/>
          </a:p>
          <a:p>
            <a:r>
              <a:rPr lang="it-IT" dirty="0" smtClean="0"/>
              <a:t>È uno fattori abilitanti di una trasformazione generale </a:t>
            </a:r>
          </a:p>
          <a:p>
            <a:endParaRPr lang="it-IT" dirty="0"/>
          </a:p>
          <a:p>
            <a:r>
              <a:rPr lang="it-IT" dirty="0" smtClean="0"/>
              <a:t>Non del lavoro di “una” categoria</a:t>
            </a:r>
          </a:p>
          <a:p>
            <a:endParaRPr lang="it-IT" dirty="0"/>
          </a:p>
          <a:p>
            <a:r>
              <a:rPr lang="it-IT" dirty="0" smtClean="0"/>
              <a:t>Ma degli assetti sociali complessivi 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59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</a:t>
            </a:r>
            <a:r>
              <a:rPr lang="it-IT" dirty="0"/>
              <a:t>tecnologia Informatica </a:t>
            </a:r>
            <a:r>
              <a:rPr lang="it-IT" dirty="0" err="1"/>
              <a:t>BlockChain</a:t>
            </a:r>
            <a:r>
              <a:rPr lang="it-IT" dirty="0"/>
              <a:t> , figlia della DLT , sta portando con se l’ascesa dell’utilizzo di nuovi algoritmi di A.I.</a:t>
            </a:r>
            <a:r>
              <a:rPr lang="it-IT" dirty="0">
                <a:effectLst/>
              </a:rPr>
              <a:t>  </a:t>
            </a:r>
            <a:endParaRPr lang="it-IT" dirty="0" smtClean="0">
              <a:effectLst/>
            </a:endParaRPr>
          </a:p>
          <a:p>
            <a:r>
              <a:rPr lang="it-IT" dirty="0"/>
              <a:t>I processi di innovazione dei prossimi anni avranno 3 caratteristiche:</a:t>
            </a:r>
          </a:p>
          <a:p>
            <a:pPr lvl="1"/>
            <a:r>
              <a:rPr lang="it-IT" dirty="0"/>
              <a:t>Digitali</a:t>
            </a:r>
          </a:p>
          <a:p>
            <a:pPr lvl="1"/>
            <a:r>
              <a:rPr lang="it-IT" dirty="0"/>
              <a:t>Combinatori</a:t>
            </a:r>
          </a:p>
          <a:p>
            <a:pPr lvl="1"/>
            <a:r>
              <a:rPr lang="it-IT" dirty="0"/>
              <a:t>Esponenziali 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240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Banche come piattaforme</a:t>
            </a:r>
          </a:p>
          <a:p>
            <a:pPr lvl="0"/>
            <a:r>
              <a:rPr lang="it-IT" dirty="0" smtClean="0">
                <a:effectLst/>
              </a:rPr>
              <a:t>I </a:t>
            </a:r>
            <a:r>
              <a:rPr lang="it-IT" dirty="0">
                <a:effectLst/>
              </a:rPr>
              <a:t>regolatori intervengono </a:t>
            </a:r>
            <a:r>
              <a:rPr lang="it-IT" dirty="0" smtClean="0">
                <a:effectLst/>
              </a:rPr>
              <a:t>per:</a:t>
            </a:r>
          </a:p>
          <a:p>
            <a:pPr lvl="1"/>
            <a:r>
              <a:rPr lang="it-IT" dirty="0" smtClean="0">
                <a:effectLst/>
              </a:rPr>
              <a:t>promuovere </a:t>
            </a:r>
            <a:r>
              <a:rPr lang="it-IT" dirty="0">
                <a:effectLst/>
              </a:rPr>
              <a:t>la </a:t>
            </a:r>
            <a:r>
              <a:rPr lang="it-IT" dirty="0" smtClean="0">
                <a:effectLst/>
              </a:rPr>
              <a:t>concorrenza </a:t>
            </a:r>
          </a:p>
          <a:p>
            <a:pPr lvl="1"/>
            <a:r>
              <a:rPr lang="it-IT" dirty="0" smtClean="0">
                <a:effectLst/>
              </a:rPr>
              <a:t>per </a:t>
            </a:r>
            <a:r>
              <a:rPr lang="it-IT" dirty="0">
                <a:effectLst/>
              </a:rPr>
              <a:t>proteggere i diritti dei </a:t>
            </a:r>
            <a:r>
              <a:rPr lang="it-IT" dirty="0" smtClean="0">
                <a:effectLst/>
              </a:rPr>
              <a:t>consumatori</a:t>
            </a:r>
          </a:p>
          <a:p>
            <a:pPr lvl="1"/>
            <a:r>
              <a:rPr lang="it-IT" dirty="0" smtClean="0">
                <a:effectLst/>
              </a:rPr>
              <a:t>promuovere </a:t>
            </a:r>
            <a:r>
              <a:rPr lang="it-IT" dirty="0">
                <a:effectLst/>
              </a:rPr>
              <a:t>l’efficienza e l’innovazione </a:t>
            </a:r>
            <a:r>
              <a:rPr lang="it-IT" dirty="0" smtClean="0">
                <a:effectLst/>
              </a:rPr>
              <a:t>delle transazioni e </a:t>
            </a:r>
            <a:r>
              <a:rPr lang="it-IT" dirty="0" smtClean="0">
                <a:effectLst/>
              </a:rPr>
              <a:t>dei </a:t>
            </a:r>
            <a:r>
              <a:rPr lang="it-IT" dirty="0" smtClean="0">
                <a:effectLst/>
              </a:rPr>
              <a:t>pagamenti</a:t>
            </a:r>
          </a:p>
        </p:txBody>
      </p:sp>
    </p:spTree>
    <p:extLst>
      <p:ext uri="{BB962C8B-B14F-4D97-AF65-F5344CB8AC3E}">
        <p14:creationId xmlns:p14="http://schemas.microsoft.com/office/powerpoint/2010/main" val="124836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Più che sapere tutto di una cosa</a:t>
            </a:r>
            <a:r>
              <a:rPr lang="is-IS" dirty="0" smtClean="0"/>
              <a:t>… </a:t>
            </a:r>
          </a:p>
          <a:p>
            <a:r>
              <a:rPr lang="is-IS" dirty="0" smtClean="0"/>
              <a:t>.... comprendere il “senso” di marcia degli eventi...</a:t>
            </a:r>
          </a:p>
          <a:p>
            <a:r>
              <a:rPr lang="is-IS" dirty="0" smtClean="0"/>
              <a:t>... e saper rispondere con un “senso altro” che non si schiacci nella logica né che la rifiuti...</a:t>
            </a:r>
          </a:p>
          <a:p>
            <a:r>
              <a:rPr lang="is-IS" dirty="0" smtClean="0"/>
              <a:t>ma che ne interpreti il potenziale di liberazione con un altro orizzonte di marcia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699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tecnologie DLT - Distributed </a:t>
            </a:r>
            <a:r>
              <a:rPr lang="it-IT" dirty="0" err="1" smtClean="0"/>
              <a:t>Ledger</a:t>
            </a:r>
            <a:r>
              <a:rPr lang="it-IT" dirty="0" smtClean="0"/>
              <a:t> Technology</a:t>
            </a:r>
          </a:p>
          <a:p>
            <a:r>
              <a:rPr lang="it-IT" dirty="0" err="1" smtClean="0"/>
              <a:t>Blockchain</a:t>
            </a:r>
            <a:endParaRPr lang="it-IT" dirty="0" smtClean="0"/>
          </a:p>
          <a:p>
            <a:pPr lvl="1"/>
            <a:r>
              <a:rPr lang="it-IT" dirty="0" smtClean="0"/>
              <a:t>Smart </a:t>
            </a:r>
            <a:r>
              <a:rPr lang="it-IT" dirty="0" err="1" smtClean="0"/>
              <a:t>contracts</a:t>
            </a:r>
            <a:endParaRPr lang="it-IT" dirty="0" smtClean="0"/>
          </a:p>
          <a:p>
            <a:pPr lvl="1"/>
            <a:r>
              <a:rPr lang="it-IT" dirty="0" err="1" smtClean="0"/>
              <a:t>Criptocurrency</a:t>
            </a:r>
            <a:endParaRPr lang="it-IT" dirty="0" smtClean="0"/>
          </a:p>
          <a:p>
            <a:pPr lvl="1"/>
            <a:r>
              <a:rPr lang="it-IT" dirty="0" err="1" smtClean="0"/>
              <a:t>Fintech</a:t>
            </a:r>
            <a:endParaRPr lang="it-IT" dirty="0" smtClean="0"/>
          </a:p>
          <a:p>
            <a:pPr lvl="1"/>
            <a:r>
              <a:rPr lang="it-IT" dirty="0" err="1" smtClean="0"/>
              <a:t>IoT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23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Nascono </a:t>
            </a:r>
            <a:r>
              <a:rPr lang="it-IT" dirty="0"/>
              <a:t>soluzioni </a:t>
            </a:r>
            <a:r>
              <a:rPr lang="it-IT" dirty="0" smtClean="0"/>
              <a:t>“cross</a:t>
            </a:r>
            <a:r>
              <a:rPr lang="it-IT" dirty="0"/>
              <a:t>-</a:t>
            </a:r>
            <a:r>
              <a:rPr lang="it-IT" dirty="0" err="1" smtClean="0"/>
              <a:t>industry</a:t>
            </a:r>
            <a:r>
              <a:rPr lang="it-IT" dirty="0" smtClean="0"/>
              <a:t>” </a:t>
            </a:r>
            <a:r>
              <a:rPr lang="it-IT" dirty="0"/>
              <a:t>per l’ottimizzazione e l’automazione dei processi </a:t>
            </a:r>
            <a:r>
              <a:rPr lang="it-IT" dirty="0" smtClean="0"/>
              <a:t>aziendali:</a:t>
            </a:r>
          </a:p>
          <a:p>
            <a:pPr lvl="1"/>
            <a:r>
              <a:rPr lang="it-IT" dirty="0" smtClean="0"/>
              <a:t>Piattaforme informatiche, verifica transazioni, oggetti intelligenti, pagamenti, </a:t>
            </a:r>
            <a:r>
              <a:rPr lang="it-IT" dirty="0" err="1" smtClean="0"/>
              <a:t>ecc</a:t>
            </a:r>
            <a:r>
              <a:rPr lang="is-IS" dirty="0" smtClean="0"/>
              <a:t>… (Google, Apple, Amazon, ecc..)</a:t>
            </a:r>
            <a:endParaRPr lang="it-IT" dirty="0"/>
          </a:p>
          <a:p>
            <a:r>
              <a:rPr lang="it-IT" dirty="0" smtClean="0"/>
              <a:t>Vengono abilitati utilizzi </a:t>
            </a:r>
            <a:r>
              <a:rPr lang="it-IT" dirty="0"/>
              <a:t>di algoritmi per la cosiddetta Intelligenza artificiale, il Machine Learning e  il Big Data </a:t>
            </a:r>
            <a:r>
              <a:rPr lang="it-IT" dirty="0" smtClean="0"/>
              <a:t>Analytics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549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Schermata 2018-10-29 alle 19.1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9795">
            <a:off x="1350934" y="1212542"/>
            <a:ext cx="2201215" cy="5454923"/>
          </a:xfrm>
          <a:prstGeom prst="rect">
            <a:avLst/>
          </a:prstGeom>
        </p:spPr>
      </p:pic>
      <p:pic>
        <p:nvPicPr>
          <p:cNvPr id="5" name="Immagine 4" descr="Schermata 2018-10-29 alle 19.42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810">
            <a:off x="3912071" y="2467180"/>
            <a:ext cx="5163562" cy="28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80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Immagine 7" descr="Schermata 2018-10-29 alle 19.5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47" y="4347957"/>
            <a:ext cx="6157420" cy="2412359"/>
          </a:xfrm>
          <a:prstGeom prst="rect">
            <a:avLst/>
          </a:prstGeom>
        </p:spPr>
      </p:pic>
      <p:pic>
        <p:nvPicPr>
          <p:cNvPr id="9" name="Immagine 8" descr="Schermata 2018-10-29 alle 20.03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5484">
            <a:off x="4992482" y="3034543"/>
            <a:ext cx="4608633" cy="1098833"/>
          </a:xfrm>
          <a:prstGeom prst="rect">
            <a:avLst/>
          </a:prstGeom>
        </p:spPr>
      </p:pic>
      <p:pic>
        <p:nvPicPr>
          <p:cNvPr id="10" name="Immagine 9" descr="Schermata 2018-10-29 alle 20.05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54">
            <a:off x="-36986" y="5382919"/>
            <a:ext cx="4477371" cy="1147249"/>
          </a:xfrm>
          <a:prstGeom prst="rect">
            <a:avLst/>
          </a:prstGeom>
        </p:spPr>
      </p:pic>
      <p:pic>
        <p:nvPicPr>
          <p:cNvPr id="7" name="Immagine 6" descr="Schermata 2018-10-29 alle 19.56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335">
            <a:off x="115898" y="2332509"/>
            <a:ext cx="5756861" cy="24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63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i="1" dirty="0">
                <a:effectLst/>
              </a:rPr>
              <a:t>Banche, aziende del </a:t>
            </a:r>
            <a:r>
              <a:rPr lang="it-IT" i="1" dirty="0" err="1" smtClean="0">
                <a:effectLst/>
              </a:rPr>
              <a:t>Fintech</a:t>
            </a:r>
            <a:r>
              <a:rPr lang="it-IT" i="1" dirty="0" smtClean="0">
                <a:effectLst/>
              </a:rPr>
              <a:t>, </a:t>
            </a:r>
            <a:r>
              <a:rPr lang="it-IT" i="1" dirty="0">
                <a:effectLst/>
              </a:rPr>
              <a:t>operatori </a:t>
            </a:r>
            <a:r>
              <a:rPr lang="it-IT" i="1" dirty="0" smtClean="0">
                <a:effectLst/>
              </a:rPr>
              <a:t>e lavoratori sono </a:t>
            </a:r>
            <a:r>
              <a:rPr lang="it-IT" i="1" dirty="0">
                <a:effectLst/>
              </a:rPr>
              <a:t>di fronte a nuovi scenari di mercato e ai cambiamenti imposti dalle nuove tecnologie </a:t>
            </a:r>
            <a:r>
              <a:rPr lang="it-IT" i="1" dirty="0" smtClean="0">
                <a:effectLst/>
              </a:rPr>
              <a:t>“DLT”</a:t>
            </a:r>
            <a:r>
              <a:rPr lang="it-IT" i="1" dirty="0">
                <a:effectLst/>
              </a:rPr>
              <a:t> </a:t>
            </a:r>
            <a:endParaRPr lang="it-IT" i="1" dirty="0" smtClean="0">
              <a:effectLst/>
            </a:endParaRPr>
          </a:p>
          <a:p>
            <a:r>
              <a:rPr lang="it-IT" dirty="0">
                <a:effectLst/>
              </a:rPr>
              <a:t>La tecnologia </a:t>
            </a:r>
            <a:r>
              <a:rPr lang="it-IT" dirty="0" err="1" smtClean="0">
                <a:effectLst/>
              </a:rPr>
              <a:t>blockchain</a:t>
            </a:r>
            <a:r>
              <a:rPr lang="it-IT" dirty="0" smtClean="0">
                <a:effectLst/>
              </a:rPr>
              <a:t> consente:</a:t>
            </a:r>
          </a:p>
          <a:p>
            <a:r>
              <a:rPr lang="it-IT" dirty="0" smtClean="0">
                <a:effectLst/>
              </a:rPr>
              <a:t>lo </a:t>
            </a:r>
            <a:r>
              <a:rPr lang="it-IT" dirty="0">
                <a:effectLst/>
              </a:rPr>
              <a:t>scambio di dati validati e condivisi </a:t>
            </a:r>
            <a:endParaRPr lang="it-IT" dirty="0" smtClean="0">
              <a:effectLst/>
            </a:endParaRPr>
          </a:p>
          <a:p>
            <a:pPr lvl="1"/>
            <a:r>
              <a:rPr lang="it-IT" dirty="0" smtClean="0">
                <a:effectLst/>
              </a:rPr>
              <a:t>protetto </a:t>
            </a:r>
            <a:r>
              <a:rPr lang="it-IT" dirty="0">
                <a:effectLst/>
              </a:rPr>
              <a:t>da sistemi di controllo </a:t>
            </a:r>
            <a:r>
              <a:rPr lang="it-IT" dirty="0" smtClean="0">
                <a:effectLst/>
              </a:rPr>
              <a:t>crittografico</a:t>
            </a:r>
          </a:p>
          <a:p>
            <a:r>
              <a:rPr lang="it-IT" dirty="0" smtClean="0">
                <a:effectLst/>
              </a:rPr>
              <a:t>di </a:t>
            </a:r>
            <a:r>
              <a:rPr lang="it-IT" dirty="0">
                <a:effectLst/>
              </a:rPr>
              <a:t>ridurre significativamente i costi del processing sul mercato </a:t>
            </a:r>
            <a:r>
              <a:rPr lang="it-IT" dirty="0" smtClean="0">
                <a:effectLst/>
              </a:rPr>
              <a:t>secondario (circa </a:t>
            </a:r>
            <a:r>
              <a:rPr lang="it-IT" dirty="0">
                <a:effectLst/>
              </a:rPr>
              <a:t>40 miliardi di dollari </a:t>
            </a:r>
            <a:r>
              <a:rPr lang="it-IT" dirty="0" smtClean="0">
                <a:effectLst/>
              </a:rPr>
              <a:t>annui)</a:t>
            </a:r>
            <a:r>
              <a:rPr lang="it-IT" dirty="0">
                <a:effectLst/>
              </a:rPr>
              <a:t> </a:t>
            </a:r>
          </a:p>
          <a:p>
            <a:r>
              <a:rPr lang="it-IT" dirty="0" smtClean="0">
                <a:effectLst/>
              </a:rPr>
              <a:t>abbattimento </a:t>
            </a:r>
            <a:r>
              <a:rPr lang="it-IT" dirty="0">
                <a:effectLst/>
              </a:rPr>
              <a:t>sostanziale di costi e rischi per molti altri servizi finanziari</a:t>
            </a:r>
            <a:r>
              <a:rPr lang="it-IT" dirty="0" smtClean="0">
                <a:effectLst/>
              </a:rPr>
              <a:t>.</a:t>
            </a:r>
          </a:p>
          <a:p>
            <a:endParaRPr lang="it-IT" dirty="0">
              <a:effectLst/>
            </a:endParaRP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743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effectLst/>
              </a:rPr>
              <a:t>Lo scenario </a:t>
            </a:r>
            <a:r>
              <a:rPr lang="it-IT" dirty="0">
                <a:effectLst/>
              </a:rPr>
              <a:t>in cui questa tecnologia </a:t>
            </a:r>
            <a:r>
              <a:rPr lang="it-IT" dirty="0" smtClean="0">
                <a:effectLst/>
              </a:rPr>
              <a:t>rivoluziona </a:t>
            </a:r>
            <a:r>
              <a:rPr lang="it-IT" dirty="0">
                <a:effectLst/>
              </a:rPr>
              <a:t>il settore 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forti </a:t>
            </a:r>
            <a:r>
              <a:rPr lang="it-IT" dirty="0">
                <a:effectLst/>
              </a:rPr>
              <a:t>investimenti di tempo e risorse 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Serve un supporto </a:t>
            </a:r>
            <a:r>
              <a:rPr lang="it-IT" dirty="0" err="1">
                <a:effectLst/>
              </a:rPr>
              <a:t>regolatorio</a:t>
            </a:r>
            <a:r>
              <a:rPr lang="it-IT" dirty="0">
                <a:effectLst/>
              </a:rPr>
              <a:t> attivo che consenta di ridefinire i processi di </a:t>
            </a:r>
            <a:r>
              <a:rPr lang="it-IT" dirty="0" smtClean="0">
                <a:effectLst/>
              </a:rPr>
              <a:t>business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707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effectLst/>
              </a:rPr>
              <a:t>Lo scenario </a:t>
            </a:r>
            <a:r>
              <a:rPr lang="it-IT" dirty="0">
                <a:effectLst/>
              </a:rPr>
              <a:t>in cui questa tecnologia </a:t>
            </a:r>
            <a:r>
              <a:rPr lang="it-IT" dirty="0" smtClean="0">
                <a:effectLst/>
              </a:rPr>
              <a:t>rivoluziona </a:t>
            </a:r>
            <a:r>
              <a:rPr lang="it-IT" dirty="0">
                <a:effectLst/>
              </a:rPr>
              <a:t>il settore 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forti </a:t>
            </a:r>
            <a:r>
              <a:rPr lang="it-IT" dirty="0">
                <a:effectLst/>
              </a:rPr>
              <a:t>investimenti di tempo e risorse 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Serve un supporto </a:t>
            </a:r>
            <a:r>
              <a:rPr lang="it-IT" dirty="0" err="1">
                <a:effectLst/>
              </a:rPr>
              <a:t>regolatorio</a:t>
            </a:r>
            <a:r>
              <a:rPr lang="it-IT" dirty="0">
                <a:effectLst/>
              </a:rPr>
              <a:t> attivo che consenta di ridefinire i processi di </a:t>
            </a:r>
            <a:r>
              <a:rPr lang="it-IT" dirty="0" smtClean="0">
                <a:effectLst/>
              </a:rPr>
              <a:t>business</a:t>
            </a:r>
          </a:p>
          <a:p>
            <a:r>
              <a:rPr lang="it-IT" dirty="0" smtClean="0">
                <a:effectLst/>
              </a:rPr>
              <a:t>L’Italia? Ha trattato le ICO con una assimilazione al riciclaggio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1553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</a:t>
            </a:r>
            <a:r>
              <a:rPr lang="it-IT" dirty="0" err="1" smtClean="0"/>
              <a:t>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27031" y="1640914"/>
            <a:ext cx="76572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/>
              <a:t>PERMISSIONLESS BLOCKCHAIN </a:t>
            </a:r>
            <a:endParaRPr lang="it-IT" b="1" dirty="0" smtClean="0"/>
          </a:p>
          <a:p>
            <a:endParaRPr lang="it-IT" b="1" dirty="0"/>
          </a:p>
          <a:p>
            <a:r>
              <a:rPr lang="it-IT" dirty="0" smtClean="0"/>
              <a:t>– </a:t>
            </a:r>
            <a:r>
              <a:rPr lang="it-IT" dirty="0"/>
              <a:t>modello dove partecipazione e condivisione delle info è aperta a qualsiasi soggetto. Ad es . </a:t>
            </a:r>
            <a:r>
              <a:rPr lang="it-IT" dirty="0" err="1"/>
              <a:t>Bitcoin</a:t>
            </a:r>
            <a:r>
              <a:rPr lang="it-IT" dirty="0"/>
              <a:t>. </a:t>
            </a:r>
          </a:p>
          <a:p>
            <a:endParaRPr lang="it-IT" b="1" dirty="0" smtClean="0"/>
          </a:p>
          <a:p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PERMISSIONED </a:t>
            </a:r>
            <a:r>
              <a:rPr lang="it-IT" b="1" dirty="0"/>
              <a:t>BLOCKCHAIN 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dirty="0" smtClean="0"/>
              <a:t>– </a:t>
            </a:r>
            <a:r>
              <a:rPr lang="it-IT" dirty="0"/>
              <a:t>modello dove decentralizzazione e condivisione delle info è solo disponibile tra i membri registratati, approvati.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36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</a:t>
            </a:r>
            <a:r>
              <a:rPr lang="it-IT" dirty="0" err="1" smtClean="0"/>
              <a:t>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6685"/>
            <a:ext cx="5702300" cy="408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63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Banche come piattaforme</a:t>
            </a:r>
          </a:p>
          <a:p>
            <a:pPr lvl="0"/>
            <a:r>
              <a:rPr lang="it-IT" dirty="0" smtClean="0">
                <a:effectLst/>
              </a:rPr>
              <a:t>Esempio:</a:t>
            </a:r>
          </a:p>
          <a:p>
            <a:pPr lvl="0"/>
            <a:r>
              <a:rPr lang="it-IT" dirty="0" smtClean="0">
                <a:effectLst/>
              </a:rPr>
              <a:t>Richiedere alle </a:t>
            </a:r>
            <a:r>
              <a:rPr lang="it-IT" dirty="0">
                <a:effectLst/>
              </a:rPr>
              <a:t>banche </a:t>
            </a:r>
            <a:r>
              <a:rPr lang="it-IT" dirty="0" smtClean="0">
                <a:effectLst/>
              </a:rPr>
              <a:t>la condivisione dei </a:t>
            </a:r>
            <a:r>
              <a:rPr lang="it-IT" dirty="0">
                <a:effectLst/>
              </a:rPr>
              <a:t>dati dei clienti a fornitori terzi per informazioni sui conti e servizi di pagamento (open banking).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90892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</a:t>
            </a:r>
            <a:r>
              <a:rPr lang="it-IT" dirty="0" smtClean="0"/>
              <a:t>viluppo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 smtClean="0"/>
              <a:t>La </a:t>
            </a:r>
            <a:r>
              <a:rPr lang="it-IT" sz="5400" dirty="0" err="1" smtClean="0"/>
              <a:t>Blockchain</a:t>
            </a:r>
            <a:r>
              <a:rPr lang="it-IT" sz="5400" dirty="0" smtClean="0"/>
              <a:t> è una tecnologia obbligata?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735838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sviluppo di Internet</a:t>
            </a:r>
          </a:p>
        </p:txBody>
      </p:sp>
    </p:spTree>
    <p:extLst>
      <p:ext uri="{BB962C8B-B14F-4D97-AF65-F5344CB8AC3E}">
        <p14:creationId xmlns:p14="http://schemas.microsoft.com/office/powerpoint/2010/main" val="3090724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sviluppo di Internet</a:t>
            </a:r>
          </a:p>
          <a:p>
            <a:r>
              <a:rPr lang="it-IT" dirty="0" smtClean="0"/>
              <a:t>1.0 la rete che connette nodi esistenti</a:t>
            </a:r>
          </a:p>
        </p:txBody>
      </p:sp>
    </p:spTree>
    <p:extLst>
      <p:ext uri="{BB962C8B-B14F-4D97-AF65-F5344CB8AC3E}">
        <p14:creationId xmlns:p14="http://schemas.microsoft.com/office/powerpoint/2010/main" val="33591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sviluppo di Internet</a:t>
            </a:r>
          </a:p>
          <a:p>
            <a:r>
              <a:rPr lang="it-IT" dirty="0" smtClean="0"/>
              <a:t>1.0 la rete che connette nodi esistenti</a:t>
            </a:r>
          </a:p>
          <a:p>
            <a:r>
              <a:rPr lang="it-IT" dirty="0" smtClean="0"/>
              <a:t>2.0 la rete dei contenuti prodotti dagli utenti</a:t>
            </a:r>
          </a:p>
        </p:txBody>
      </p:sp>
    </p:spTree>
    <p:extLst>
      <p:ext uri="{BB962C8B-B14F-4D97-AF65-F5344CB8AC3E}">
        <p14:creationId xmlns:p14="http://schemas.microsoft.com/office/powerpoint/2010/main" val="3828159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sviluppo di Internet</a:t>
            </a:r>
          </a:p>
          <a:p>
            <a:r>
              <a:rPr lang="it-IT" dirty="0" smtClean="0"/>
              <a:t>1.0 la rete che connette nodi esistenti</a:t>
            </a:r>
          </a:p>
          <a:p>
            <a:r>
              <a:rPr lang="it-IT" dirty="0" smtClean="0"/>
              <a:t>2.0 la rete dei contenuti prodotti dagli utenti</a:t>
            </a:r>
          </a:p>
          <a:p>
            <a:r>
              <a:rPr lang="it-IT" dirty="0" smtClean="0"/>
              <a:t>3.0 la rete semantica</a:t>
            </a:r>
          </a:p>
        </p:txBody>
      </p:sp>
    </p:spTree>
    <p:extLst>
      <p:ext uri="{BB962C8B-B14F-4D97-AF65-F5344CB8AC3E}">
        <p14:creationId xmlns:p14="http://schemas.microsoft.com/office/powerpoint/2010/main" val="2633990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sviluppo di Internet</a:t>
            </a:r>
          </a:p>
          <a:p>
            <a:r>
              <a:rPr lang="it-IT" dirty="0" smtClean="0"/>
              <a:t>1.0 la rete che connette nodi esistenti</a:t>
            </a:r>
          </a:p>
          <a:p>
            <a:r>
              <a:rPr lang="it-IT" dirty="0" smtClean="0"/>
              <a:t>2.0 la rete dei contenuti prodotti dagli utenti</a:t>
            </a:r>
          </a:p>
          <a:p>
            <a:r>
              <a:rPr lang="it-IT" dirty="0" smtClean="0"/>
              <a:t>3.0 la rete semantica</a:t>
            </a:r>
          </a:p>
          <a:p>
            <a:r>
              <a:rPr lang="it-IT" dirty="0" smtClean="0"/>
              <a:t>4.0 la rete ubiqua (</a:t>
            </a:r>
            <a:r>
              <a:rPr lang="it-IT" dirty="0" err="1" smtClean="0"/>
              <a:t>IoT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8419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abilita la </a:t>
            </a:r>
            <a:r>
              <a:rPr lang="it-IT" dirty="0" err="1" smtClean="0"/>
              <a:t>Blockchain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registro di transazioni</a:t>
            </a:r>
          </a:p>
          <a:p>
            <a:r>
              <a:rPr lang="it-IT" dirty="0" smtClean="0"/>
              <a:t>La certezza delle fonti </a:t>
            </a:r>
          </a:p>
          <a:p>
            <a:r>
              <a:rPr lang="it-IT" dirty="0" smtClean="0"/>
              <a:t>La certificazione del contenuto</a:t>
            </a:r>
          </a:p>
          <a:p>
            <a:r>
              <a:rPr lang="it-IT" dirty="0" smtClean="0"/>
              <a:t>La sicurezza della non alterabilità</a:t>
            </a:r>
          </a:p>
          <a:p>
            <a:r>
              <a:rPr lang="it-IT" dirty="0" smtClean="0"/>
              <a:t>L’associabilità di un valore ad un oggetto</a:t>
            </a:r>
          </a:p>
          <a:p>
            <a:r>
              <a:rPr lang="it-IT" dirty="0" smtClean="0"/>
              <a:t>La produzione di un valore dal mero scambio energetico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8623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produce questo cambiamento?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 </a:t>
            </a:r>
            <a:r>
              <a:rPr lang="it-IT" sz="5400" dirty="0"/>
              <a:t>L</a:t>
            </a:r>
            <a:r>
              <a:rPr lang="it-IT" sz="5400" dirty="0" smtClean="0"/>
              <a:t>a</a:t>
            </a:r>
            <a:r>
              <a:rPr lang="it-IT" dirty="0" smtClean="0"/>
              <a:t> </a:t>
            </a:r>
            <a:r>
              <a:rPr lang="it-IT" sz="5400" dirty="0" smtClean="0"/>
              <a:t>Transizione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3824448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fase di transizione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Passaggio congiunturale o crisi sistemica?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5782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fase di transizione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Passaggio congiunturale o crisi sistemica?</a:t>
            </a:r>
          </a:p>
          <a:p>
            <a:r>
              <a:rPr lang="it-IT" dirty="0" smtClean="0"/>
              <a:t>Formazione economico-sociale emerge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464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Banche come piattaforme</a:t>
            </a:r>
          </a:p>
          <a:p>
            <a:pPr lvl="0"/>
            <a:r>
              <a:rPr lang="it-IT" dirty="0" smtClean="0">
                <a:effectLst/>
              </a:rPr>
              <a:t>L</a:t>
            </a:r>
            <a:r>
              <a:rPr lang="it-IT" dirty="0" smtClean="0">
                <a:effectLst/>
              </a:rPr>
              <a:t>’arrivo </a:t>
            </a:r>
            <a:r>
              <a:rPr lang="it-IT" dirty="0">
                <a:effectLst/>
              </a:rPr>
              <a:t>della seconda direttiva sui servizi di pagamento (</a:t>
            </a:r>
            <a:r>
              <a:rPr lang="it-IT" dirty="0" smtClean="0">
                <a:effectLst/>
              </a:rPr>
              <a:t>PSd2</a:t>
            </a:r>
            <a:r>
              <a:rPr lang="it-IT" dirty="0">
                <a:effectLst/>
              </a:rPr>
              <a:t>), l’open banking in Europa è guidata </a:t>
            </a:r>
            <a:r>
              <a:rPr lang="it-IT" dirty="0" smtClean="0">
                <a:effectLst/>
              </a:rPr>
              <a:t>da una agenda normativa </a:t>
            </a:r>
          </a:p>
          <a:p>
            <a:pPr lvl="0"/>
            <a:r>
              <a:rPr lang="it-IT" dirty="0" smtClean="0">
                <a:effectLst/>
              </a:rPr>
              <a:t>Consente a società </a:t>
            </a:r>
            <a:r>
              <a:rPr lang="it-IT" dirty="0" err="1">
                <a:effectLst/>
              </a:rPr>
              <a:t>fintech</a:t>
            </a:r>
            <a:r>
              <a:rPr lang="it-IT" dirty="0">
                <a:effectLst/>
              </a:rPr>
              <a:t> e ad altri innovatori di offrire nuovi prodotti e servizi ad un ampio </a:t>
            </a:r>
            <a:r>
              <a:rPr lang="it-IT" dirty="0" smtClean="0">
                <a:effectLst/>
              </a:rPr>
              <a:t>mercato</a:t>
            </a:r>
          </a:p>
          <a:p>
            <a:pPr lvl="0"/>
            <a:r>
              <a:rPr lang="it-IT" dirty="0" smtClean="0">
                <a:effectLst/>
              </a:rPr>
              <a:t>Cresce la componente dei </a:t>
            </a:r>
            <a:r>
              <a:rPr lang="it-IT" dirty="0">
                <a:effectLst/>
              </a:rPr>
              <a:t>pagamenti istantanei </a:t>
            </a:r>
            <a:r>
              <a:rPr lang="it-IT" dirty="0" smtClean="0">
                <a:effectLst/>
              </a:rPr>
              <a:t>con </a:t>
            </a:r>
            <a:r>
              <a:rPr lang="it-IT" dirty="0">
                <a:effectLst/>
              </a:rPr>
              <a:t>molte iniziative interne </a:t>
            </a:r>
            <a:r>
              <a:rPr lang="it-IT" dirty="0" smtClean="0">
                <a:effectLst/>
              </a:rPr>
              <a:t>o </a:t>
            </a:r>
            <a:r>
              <a:rPr lang="it-IT" dirty="0">
                <a:effectLst/>
              </a:rPr>
              <a:t>in fase di </a:t>
            </a:r>
            <a:r>
              <a:rPr lang="it-IT" dirty="0" smtClean="0">
                <a:effectLst/>
              </a:rPr>
              <a:t>attuazione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6638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fase di transizione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Passaggio congiunturale o crisi sistemica?</a:t>
            </a:r>
          </a:p>
          <a:p>
            <a:r>
              <a:rPr lang="it-IT" dirty="0" smtClean="0"/>
              <a:t>Formazione economico-sociale emerge</a:t>
            </a:r>
          </a:p>
          <a:p>
            <a:r>
              <a:rPr lang="it-IT" dirty="0" smtClean="0"/>
              <a:t>Dal lavoro salariato al lavoro implicito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0186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fase di transizione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Passaggio congiunturale o crisi sistemica?</a:t>
            </a:r>
          </a:p>
          <a:p>
            <a:r>
              <a:rPr lang="it-IT" dirty="0" smtClean="0"/>
              <a:t>Formazione economico-sociale emerge</a:t>
            </a:r>
          </a:p>
          <a:p>
            <a:r>
              <a:rPr lang="it-IT" dirty="0" smtClean="0"/>
              <a:t>Dal lavoro salariato al lavoro implicito</a:t>
            </a:r>
          </a:p>
          <a:p>
            <a:r>
              <a:rPr lang="it-IT" dirty="0" smtClean="0"/>
              <a:t>La produzione diretta di valore d’uso e il lavoro operoso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47500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lavoro oggi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5" y="1916832"/>
            <a:ext cx="7759184" cy="47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89E35BD-393F-4035-8671-9E9505EE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</a:t>
            </a:r>
            <a:r>
              <a:rPr lang="it-IT" sz="3200" dirty="0" smtClean="0"/>
              <a:t>transizione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FEE3F644-A062-4D5F-9C57-A8ED409E8B0F}"/>
              </a:ext>
            </a:extLst>
          </p:cNvPr>
          <p:cNvSpPr txBox="1"/>
          <p:nvPr/>
        </p:nvSpPr>
        <p:spPr>
          <a:xfrm>
            <a:off x="2336218" y="6389216"/>
            <a:ext cx="4471564" cy="2308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it-IT" sz="900" dirty="0"/>
          </a:p>
        </p:txBody>
      </p:sp>
      <p:pic>
        <p:nvPicPr>
          <p:cNvPr id="4" name="Segnaposto contenuto 3" descr="images-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5063"/>
          <a:stretch>
            <a:fillRect/>
          </a:stretch>
        </p:blipFill>
        <p:spPr>
          <a:xfrm>
            <a:off x="1492856" y="1916832"/>
            <a:ext cx="6425142" cy="3695506"/>
          </a:xfrm>
        </p:spPr>
      </p:pic>
    </p:spTree>
    <p:extLst>
      <p:ext uri="{BB962C8B-B14F-4D97-AF65-F5344CB8AC3E}">
        <p14:creationId xmlns:p14="http://schemas.microsoft.com/office/powerpoint/2010/main" val="1890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063092-79C3-4662-A07C-8ABA742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Transizione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7484695-0530-4E89-A98A-9FBFBA2F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Giudizio sulla </a:t>
            </a:r>
            <a:r>
              <a:rPr lang="it-IT" dirty="0" smtClean="0"/>
              <a:t>crisi</a:t>
            </a:r>
          </a:p>
          <a:p>
            <a:pPr lvl="1"/>
            <a:r>
              <a:rPr lang="it-IT" dirty="0" smtClean="0"/>
              <a:t>Crisi </a:t>
            </a:r>
            <a:r>
              <a:rPr lang="it-IT" dirty="0"/>
              <a:t>congiunturale </a:t>
            </a:r>
          </a:p>
          <a:p>
            <a:pPr lvl="1"/>
            <a:r>
              <a:rPr lang="it-IT" dirty="0"/>
              <a:t>Crisi sistemica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9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063092-79C3-4662-A07C-8ABA742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Transizione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7484695-0530-4E89-A98A-9FBFBA2F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Giudizio sulla </a:t>
            </a:r>
            <a:r>
              <a:rPr lang="it-IT" dirty="0" smtClean="0"/>
              <a:t>crisi</a:t>
            </a:r>
          </a:p>
          <a:p>
            <a:pPr lvl="1"/>
            <a:r>
              <a:rPr lang="it-IT" dirty="0" smtClean="0"/>
              <a:t>Crisi </a:t>
            </a:r>
            <a:r>
              <a:rPr lang="it-IT" dirty="0"/>
              <a:t>congiunturale </a:t>
            </a:r>
          </a:p>
          <a:p>
            <a:pPr lvl="1"/>
            <a:r>
              <a:rPr lang="it-IT" dirty="0"/>
              <a:t>Crisi </a:t>
            </a:r>
            <a:r>
              <a:rPr lang="it-IT" dirty="0" smtClean="0"/>
              <a:t>sistemica</a:t>
            </a:r>
          </a:p>
          <a:p>
            <a:r>
              <a:rPr lang="it-IT" b="1" u="sng" dirty="0" smtClean="0"/>
              <a:t>Congiunturale:</a:t>
            </a:r>
            <a:r>
              <a:rPr lang="it-IT" dirty="0" smtClean="0"/>
              <a:t> i rapporti di produzione rimangono costanti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9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063092-79C3-4662-A07C-8ABA742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Transizione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7484695-0530-4E89-A98A-9FBFBA2F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Giudizio sulla </a:t>
            </a:r>
            <a:r>
              <a:rPr lang="it-IT" dirty="0" smtClean="0"/>
              <a:t>crisi</a:t>
            </a:r>
          </a:p>
          <a:p>
            <a:pPr lvl="1"/>
            <a:r>
              <a:rPr lang="it-IT" dirty="0" smtClean="0"/>
              <a:t>Crisi </a:t>
            </a:r>
            <a:r>
              <a:rPr lang="it-IT" dirty="0"/>
              <a:t>congiunturale </a:t>
            </a:r>
          </a:p>
          <a:p>
            <a:pPr lvl="1"/>
            <a:r>
              <a:rPr lang="it-IT" dirty="0"/>
              <a:t>Crisi </a:t>
            </a:r>
            <a:r>
              <a:rPr lang="it-IT" dirty="0" smtClean="0"/>
              <a:t>sistemica</a:t>
            </a:r>
          </a:p>
          <a:p>
            <a:r>
              <a:rPr lang="it-IT" b="1" u="sng" dirty="0" smtClean="0"/>
              <a:t>Congiunturale:</a:t>
            </a:r>
            <a:r>
              <a:rPr lang="it-IT" dirty="0" smtClean="0"/>
              <a:t> i rapporti di produzione rimangono costanti</a:t>
            </a:r>
          </a:p>
          <a:p>
            <a:pPr lvl="1"/>
            <a:r>
              <a:rPr lang="it-IT" dirty="0" smtClean="0"/>
              <a:t>La politica tende a trasformarsi in “amministrazione” e in costruzione di “equilibri” (welfare)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57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063092-79C3-4662-A07C-8ABA742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Transizione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7484695-0530-4E89-A98A-9FBFBA2F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Giudizio sulla </a:t>
            </a:r>
            <a:r>
              <a:rPr lang="it-IT" dirty="0" smtClean="0"/>
              <a:t>crisi</a:t>
            </a:r>
          </a:p>
          <a:p>
            <a:pPr lvl="1"/>
            <a:r>
              <a:rPr lang="it-IT" dirty="0" smtClean="0"/>
              <a:t>Crisi </a:t>
            </a:r>
            <a:r>
              <a:rPr lang="it-IT" dirty="0"/>
              <a:t>congiunturale </a:t>
            </a:r>
          </a:p>
          <a:p>
            <a:pPr lvl="1"/>
            <a:r>
              <a:rPr lang="it-IT" dirty="0"/>
              <a:t>Crisi </a:t>
            </a:r>
            <a:r>
              <a:rPr lang="it-IT" dirty="0" smtClean="0"/>
              <a:t>sistemica</a:t>
            </a:r>
          </a:p>
          <a:p>
            <a:r>
              <a:rPr lang="it-IT" b="1" u="sng" dirty="0" smtClean="0"/>
              <a:t>Congiunturale:</a:t>
            </a:r>
            <a:r>
              <a:rPr lang="it-IT" dirty="0" smtClean="0"/>
              <a:t> i rapporti di produzione rimangono costanti</a:t>
            </a:r>
          </a:p>
          <a:p>
            <a:r>
              <a:rPr lang="it-IT" b="1" u="sng" dirty="0" smtClean="0"/>
              <a:t>Sistemica:</a:t>
            </a:r>
            <a:r>
              <a:rPr lang="it-IT" dirty="0" smtClean="0"/>
              <a:t> mutano i rapporti di produzione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3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063092-79C3-4662-A07C-8ABA742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Transizione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7484695-0530-4E89-A98A-9FBFBA2F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Giudizio sulla </a:t>
            </a:r>
            <a:r>
              <a:rPr lang="it-IT" dirty="0" smtClean="0"/>
              <a:t>crisi</a:t>
            </a:r>
          </a:p>
          <a:p>
            <a:pPr lvl="1"/>
            <a:r>
              <a:rPr lang="it-IT" dirty="0" smtClean="0"/>
              <a:t>Crisi </a:t>
            </a:r>
            <a:r>
              <a:rPr lang="it-IT" dirty="0"/>
              <a:t>congiunturale </a:t>
            </a:r>
          </a:p>
          <a:p>
            <a:pPr lvl="1"/>
            <a:r>
              <a:rPr lang="it-IT" dirty="0"/>
              <a:t>Crisi </a:t>
            </a:r>
            <a:r>
              <a:rPr lang="it-IT" dirty="0" smtClean="0"/>
              <a:t>sistemica</a:t>
            </a:r>
          </a:p>
          <a:p>
            <a:r>
              <a:rPr lang="it-IT" b="1" u="sng" dirty="0" smtClean="0"/>
              <a:t>Congiunturale:</a:t>
            </a:r>
            <a:r>
              <a:rPr lang="it-IT" dirty="0" smtClean="0"/>
              <a:t> i rapporti di produzione rimangono costanti</a:t>
            </a:r>
          </a:p>
          <a:p>
            <a:r>
              <a:rPr lang="it-IT" b="1" u="sng" dirty="0" smtClean="0"/>
              <a:t>Sistemica:</a:t>
            </a:r>
            <a:r>
              <a:rPr lang="it-IT" dirty="0" smtClean="0"/>
              <a:t> mutano i rapporti di produzione</a:t>
            </a:r>
          </a:p>
          <a:p>
            <a:pPr lvl="1"/>
            <a:r>
              <a:rPr lang="it-IT" dirty="0" smtClean="0"/>
              <a:t>Emerge la necessità di una “visione” e la politica necessaria ritorna ad essere “Politica”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5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063092-79C3-4662-A07C-8ABA742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Transizione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7484695-0530-4E89-A98A-9FBFBA2F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Giudizio sulla </a:t>
            </a:r>
            <a:r>
              <a:rPr lang="it-IT" dirty="0" smtClean="0"/>
              <a:t>crisi</a:t>
            </a:r>
          </a:p>
          <a:p>
            <a:pPr lvl="1"/>
            <a:r>
              <a:rPr lang="it-IT" dirty="0" smtClean="0"/>
              <a:t>Crisi </a:t>
            </a:r>
            <a:r>
              <a:rPr lang="it-IT" dirty="0"/>
              <a:t>congiunturale </a:t>
            </a:r>
          </a:p>
          <a:p>
            <a:pPr lvl="1"/>
            <a:r>
              <a:rPr lang="it-IT" dirty="0"/>
              <a:t>Crisi sistemica</a:t>
            </a:r>
          </a:p>
          <a:p>
            <a:endParaRPr lang="it-IT" dirty="0"/>
          </a:p>
          <a:p>
            <a:r>
              <a:rPr lang="it-IT" dirty="0"/>
              <a:t>Elementi endogeni</a:t>
            </a:r>
          </a:p>
          <a:p>
            <a:pPr lvl="1"/>
            <a:r>
              <a:rPr lang="it-IT" dirty="0"/>
              <a:t>Caratteristici delle condizioni di sviluppo delle forze produttive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17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Banche come piattaforme</a:t>
            </a:r>
          </a:p>
          <a:p>
            <a:pPr lvl="0"/>
            <a:r>
              <a:rPr lang="it-IT" dirty="0" smtClean="0">
                <a:effectLst/>
              </a:rPr>
              <a:t>Il </a:t>
            </a:r>
            <a:r>
              <a:rPr lang="it-IT" dirty="0">
                <a:effectLst/>
              </a:rPr>
              <a:t>servizio paneuropeo RT1 di EBA CLEARING è già in funzione </a:t>
            </a:r>
            <a:endParaRPr lang="it-IT" dirty="0" smtClean="0">
              <a:effectLst/>
            </a:endParaRPr>
          </a:p>
          <a:p>
            <a:r>
              <a:rPr lang="it-IT" dirty="0">
                <a:effectLst/>
              </a:rPr>
              <a:t>Il 21 novembre 2017 ha preso ufficialmente il via in 34 Paesi SEPA il sistema SCT </a:t>
            </a:r>
            <a:r>
              <a:rPr lang="it-IT" dirty="0" err="1">
                <a:effectLst/>
              </a:rPr>
              <a:t>Inst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Scheme</a:t>
            </a:r>
            <a:r>
              <a:rPr lang="it-IT" dirty="0">
                <a:effectLst/>
              </a:rPr>
              <a:t> promosso dall’EPC (</a:t>
            </a:r>
            <a:r>
              <a:rPr lang="it-IT" dirty="0" err="1">
                <a:effectLst/>
              </a:rPr>
              <a:t>European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Payment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Council</a:t>
            </a:r>
            <a:r>
              <a:rPr lang="it-IT" dirty="0">
                <a:effectLst/>
              </a:rPr>
              <a:t>)</a:t>
            </a:r>
          </a:p>
          <a:p>
            <a:pPr lvl="0"/>
            <a:r>
              <a:rPr lang="it-IT" dirty="0" smtClean="0">
                <a:effectLst/>
              </a:rPr>
              <a:t>TIPS </a:t>
            </a:r>
            <a:r>
              <a:rPr lang="it-IT" dirty="0">
                <a:effectLst/>
              </a:rPr>
              <a:t>(TARGET </a:t>
            </a:r>
            <a:r>
              <a:rPr lang="it-IT" dirty="0" err="1">
                <a:effectLst/>
              </a:rPr>
              <a:t>Instant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Payment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Settlement</a:t>
            </a:r>
            <a:r>
              <a:rPr lang="it-IT" dirty="0">
                <a:effectLst/>
              </a:rPr>
              <a:t>) paneuropeo dell’</a:t>
            </a:r>
            <a:r>
              <a:rPr lang="it-IT" dirty="0" err="1">
                <a:effectLst/>
              </a:rPr>
              <a:t>Eurosistema</a:t>
            </a:r>
            <a:r>
              <a:rPr lang="it-IT" dirty="0">
                <a:effectLst/>
              </a:rPr>
              <a:t> </a:t>
            </a:r>
            <a:r>
              <a:rPr lang="it-IT" dirty="0" smtClean="0">
                <a:effectLst/>
              </a:rPr>
              <a:t>parte questo mese di </a:t>
            </a:r>
            <a:r>
              <a:rPr lang="it-IT" dirty="0">
                <a:effectLst/>
              </a:rPr>
              <a:t>Novembre 2018.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642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063092-79C3-4662-A07C-8ABA7429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Transizione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7484695-0530-4E89-A98A-9FBFBA2F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Giudizio sulla </a:t>
            </a:r>
            <a:r>
              <a:rPr lang="it-IT" dirty="0" smtClean="0"/>
              <a:t>crisi</a:t>
            </a:r>
          </a:p>
          <a:p>
            <a:pPr lvl="1"/>
            <a:r>
              <a:rPr lang="it-IT" dirty="0" smtClean="0"/>
              <a:t>Crisi </a:t>
            </a:r>
            <a:r>
              <a:rPr lang="it-IT" dirty="0"/>
              <a:t>congiunturale </a:t>
            </a:r>
          </a:p>
          <a:p>
            <a:pPr lvl="1"/>
            <a:r>
              <a:rPr lang="it-IT" dirty="0"/>
              <a:t>Crisi sistemica</a:t>
            </a:r>
          </a:p>
          <a:p>
            <a:endParaRPr lang="it-IT" dirty="0"/>
          </a:p>
          <a:p>
            <a:r>
              <a:rPr lang="it-IT" dirty="0"/>
              <a:t>Elementi endogeni</a:t>
            </a:r>
          </a:p>
          <a:p>
            <a:pPr lvl="1"/>
            <a:r>
              <a:rPr lang="it-IT" dirty="0"/>
              <a:t>Caratteristici delle condizioni di sviluppo delle forze produttive</a:t>
            </a:r>
          </a:p>
          <a:p>
            <a:r>
              <a:rPr lang="it-IT" dirty="0"/>
              <a:t>Elementi esogeni</a:t>
            </a:r>
          </a:p>
          <a:p>
            <a:pPr lvl="1"/>
            <a:r>
              <a:rPr lang="it-IT" dirty="0"/>
              <a:t>Esterni al contesto economico e al suo modello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25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3DABD71-C6D2-4EE5-9CCC-28AAF080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Differenza tra crisi congiunturali e sistemiche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FCA1F14-E7CC-4F6E-8558-D28663B80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b="1" u="sng" dirty="0"/>
              <a:t>crisi congiunturale </a:t>
            </a:r>
            <a:r>
              <a:rPr lang="it-IT" dirty="0"/>
              <a:t>si produce </a:t>
            </a:r>
            <a:r>
              <a:rPr lang="it-IT" b="1" u="sng" dirty="0"/>
              <a:t>in continuità dei fattori produttivi</a:t>
            </a:r>
            <a:r>
              <a:rPr lang="it-IT" dirty="0"/>
              <a:t> (soprattutto sul piano qualitativo)</a:t>
            </a:r>
          </a:p>
          <a:p>
            <a:pPr lvl="1"/>
            <a:r>
              <a:rPr lang="it-IT" b="1" u="sng" dirty="0"/>
              <a:t>Possono essere anche devastanti </a:t>
            </a:r>
            <a:r>
              <a:rPr lang="it-IT" dirty="0"/>
              <a:t>(sotto il profilo </a:t>
            </a:r>
            <a:r>
              <a:rPr lang="it-IT" dirty="0" smtClean="0"/>
              <a:t>sociale e politico)</a:t>
            </a:r>
            <a:endParaRPr lang="it-IT" dirty="0"/>
          </a:p>
          <a:p>
            <a:pPr lvl="1"/>
            <a:r>
              <a:rPr lang="it-IT" dirty="0"/>
              <a:t>Ma pochi sono i cambiamenti accumulati in grado di far evolvere il sistema verso una fase nuova (e in genere sono solo quantitativi)</a:t>
            </a:r>
          </a:p>
          <a:p>
            <a:pPr lvl="1"/>
            <a:r>
              <a:rPr lang="it-IT" dirty="0"/>
              <a:t>Le </a:t>
            </a:r>
            <a:r>
              <a:rPr lang="it-IT" b="1" u="sng" dirty="0"/>
              <a:t>soluzioni</a:t>
            </a:r>
            <a:r>
              <a:rPr lang="it-IT" dirty="0"/>
              <a:t> (anche fortemente innovative) </a:t>
            </a:r>
            <a:r>
              <a:rPr lang="it-IT" b="1" u="sng" dirty="0"/>
              <a:t>sono tutte all’interno </a:t>
            </a:r>
            <a:r>
              <a:rPr lang="it-IT" dirty="0"/>
              <a:t>del sistema stesso e </a:t>
            </a:r>
            <a:r>
              <a:rPr lang="it-IT" b="1" u="sng" dirty="0"/>
              <a:t>tendono a stabilizzarlo </a:t>
            </a:r>
            <a:r>
              <a:rPr lang="it-IT" dirty="0" smtClean="0"/>
              <a:t>(es. crisi </a:t>
            </a:r>
            <a:r>
              <a:rPr lang="it-IT" dirty="0"/>
              <a:t>del </a:t>
            </a:r>
            <a:r>
              <a:rPr lang="uk-UA" dirty="0" smtClean="0"/>
              <a:t>’</a:t>
            </a:r>
            <a:r>
              <a:rPr lang="it-IT" dirty="0" smtClean="0"/>
              <a:t>29)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35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3DABD71-C6D2-4EE5-9CCC-28AAF080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Differenza tra crisi congiunturali e sistemiche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FCA1F14-E7CC-4F6E-8558-D28663B80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La </a:t>
            </a:r>
            <a:r>
              <a:rPr lang="it-IT" b="1" u="sng" dirty="0"/>
              <a:t>crisi sistemica </a:t>
            </a:r>
            <a:r>
              <a:rPr lang="it-IT" dirty="0"/>
              <a:t>è quella in cui </a:t>
            </a:r>
            <a:r>
              <a:rPr lang="it-IT" b="1" u="sng" dirty="0"/>
              <a:t>i fattori produttivi cambiano </a:t>
            </a:r>
            <a:r>
              <a:rPr lang="it-IT" b="1" u="sng" dirty="0" smtClean="0"/>
              <a:t>strutturalmente</a:t>
            </a:r>
          </a:p>
          <a:p>
            <a:pPr lvl="1"/>
            <a:r>
              <a:rPr lang="it-IT" dirty="0" smtClean="0"/>
              <a:t>Anche se i fattori produttivi precedenti non vengono azzerati (almeno immediatamente)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42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6811CAA-CA23-4E05-94BD-553670D5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La transizione</a:t>
            </a:r>
            <a:br>
              <a:rPr lang="it-IT" sz="3200" dirty="0" smtClean="0"/>
            </a:br>
            <a:endParaRPr lang="it-IT" sz="32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="" xmlns:a16="http://schemas.microsoft.com/office/drawing/2014/main" id="{0E9DA399-96E5-4EB8-8EC2-4B930D3E0BBF}"/>
              </a:ext>
            </a:extLst>
          </p:cNvPr>
          <p:cNvCxnSpPr/>
          <p:nvPr/>
        </p:nvCxnSpPr>
        <p:spPr>
          <a:xfrm flipV="1">
            <a:off x="1098307" y="3573017"/>
            <a:ext cx="1134421" cy="201622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="" xmlns:a16="http://schemas.microsoft.com/office/drawing/2014/main" id="{5D2A5264-D4B9-4462-AADB-1083D3023E59}"/>
              </a:ext>
            </a:extLst>
          </p:cNvPr>
          <p:cNvCxnSpPr/>
          <p:nvPr/>
        </p:nvCxnSpPr>
        <p:spPr>
          <a:xfrm>
            <a:off x="2232729" y="3573017"/>
            <a:ext cx="437562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="" xmlns:a16="http://schemas.microsoft.com/office/drawing/2014/main" id="{3BA1FAA2-8C26-43B5-8B9B-BA756F079FC2}"/>
              </a:ext>
            </a:extLst>
          </p:cNvPr>
          <p:cNvCxnSpPr/>
          <p:nvPr/>
        </p:nvCxnSpPr>
        <p:spPr>
          <a:xfrm>
            <a:off x="6608354" y="3573017"/>
            <a:ext cx="1134421" cy="201622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="" xmlns:a16="http://schemas.microsoft.com/office/drawing/2014/main" id="{F6FCEE7B-26C4-438B-9B79-99EF87A42192}"/>
              </a:ext>
            </a:extLst>
          </p:cNvPr>
          <p:cNvSpPr/>
          <p:nvPr/>
        </p:nvSpPr>
        <p:spPr>
          <a:xfrm>
            <a:off x="1114716" y="4060978"/>
            <a:ext cx="378141" cy="432048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="" xmlns:a16="http://schemas.microsoft.com/office/drawing/2014/main" id="{6711354F-3C4A-4BE3-92F5-4F0FFE647469}"/>
              </a:ext>
            </a:extLst>
          </p:cNvPr>
          <p:cNvSpPr/>
          <p:nvPr/>
        </p:nvSpPr>
        <p:spPr>
          <a:xfrm>
            <a:off x="4139839" y="2852936"/>
            <a:ext cx="378141" cy="432048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B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="" xmlns:a16="http://schemas.microsoft.com/office/drawing/2014/main" id="{770159D0-5482-4F00-A0C8-A56902405CE3}"/>
              </a:ext>
            </a:extLst>
          </p:cNvPr>
          <p:cNvSpPr/>
          <p:nvPr/>
        </p:nvSpPr>
        <p:spPr>
          <a:xfrm>
            <a:off x="7651144" y="4060978"/>
            <a:ext cx="378141" cy="432048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555" y="2179023"/>
            <a:ext cx="578153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it-IT" dirty="0"/>
              <a:t>Il ciclo di una formazione economico-sociale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153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4466CEE-C677-4172-BDCD-164EF826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passaggi sistemici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="" xmlns:a16="http://schemas.microsoft.com/office/drawing/2014/main" id="{61B8F8E5-41B2-45BD-B661-901309CA72E9}"/>
              </a:ext>
            </a:extLst>
          </p:cNvPr>
          <p:cNvSpPr/>
          <p:nvPr/>
        </p:nvSpPr>
        <p:spPr>
          <a:xfrm>
            <a:off x="994172" y="2968488"/>
            <a:ext cx="2017590" cy="1957305"/>
          </a:xfrm>
          <a:custGeom>
            <a:avLst/>
            <a:gdLst>
              <a:gd name="connsiteX0" fmla="*/ 0 w 2689420"/>
              <a:gd name="connsiteY0" fmla="*/ 1895061 h 1957305"/>
              <a:gd name="connsiteX1" fmla="*/ 2584174 w 2689420"/>
              <a:gd name="connsiteY1" fmla="*/ 1948070 h 1957305"/>
              <a:gd name="connsiteX2" fmla="*/ 2186609 w 2689420"/>
              <a:gd name="connsiteY2" fmla="*/ 1895061 h 1957305"/>
              <a:gd name="connsiteX3" fmla="*/ 2173357 w 2689420"/>
              <a:gd name="connsiteY3" fmla="*/ 1378226 h 1957305"/>
              <a:gd name="connsiteX4" fmla="*/ 901148 w 2689420"/>
              <a:gd name="connsiteY4" fmla="*/ 1736035 h 1957305"/>
              <a:gd name="connsiteX5" fmla="*/ 357809 w 2689420"/>
              <a:gd name="connsiteY5" fmla="*/ 0 h 1957305"/>
              <a:gd name="connsiteX6" fmla="*/ 357809 w 2689420"/>
              <a:gd name="connsiteY6" fmla="*/ 0 h 1957305"/>
              <a:gd name="connsiteX7" fmla="*/ 1696279 w 2689420"/>
              <a:gd name="connsiteY7" fmla="*/ 569843 h 1957305"/>
              <a:gd name="connsiteX8" fmla="*/ 1696279 w 2689420"/>
              <a:gd name="connsiteY8" fmla="*/ 569843 h 19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20" h="1957305">
                <a:moveTo>
                  <a:pt x="0" y="1895061"/>
                </a:moveTo>
                <a:lnTo>
                  <a:pt x="2584174" y="1948070"/>
                </a:lnTo>
                <a:cubicBezTo>
                  <a:pt x="2948609" y="1948070"/>
                  <a:pt x="2255078" y="1990035"/>
                  <a:pt x="2186609" y="1895061"/>
                </a:cubicBezTo>
                <a:cubicBezTo>
                  <a:pt x="2118140" y="1800087"/>
                  <a:pt x="2387601" y="1404730"/>
                  <a:pt x="2173357" y="1378226"/>
                </a:cubicBezTo>
                <a:cubicBezTo>
                  <a:pt x="1959114" y="1351722"/>
                  <a:pt x="1203739" y="1965739"/>
                  <a:pt x="901148" y="1736035"/>
                </a:cubicBezTo>
                <a:cubicBezTo>
                  <a:pt x="598557" y="1506331"/>
                  <a:pt x="357809" y="0"/>
                  <a:pt x="357809" y="0"/>
                </a:cubicBezTo>
                <a:lnTo>
                  <a:pt x="357809" y="0"/>
                </a:lnTo>
                <a:lnTo>
                  <a:pt x="1696279" y="569843"/>
                </a:lnTo>
                <a:lnTo>
                  <a:pt x="1696279" y="56984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="" xmlns:a16="http://schemas.microsoft.com/office/drawing/2014/main" id="{DF937588-606A-4916-BA27-1B75C92499C3}"/>
              </a:ext>
            </a:extLst>
          </p:cNvPr>
          <p:cNvSpPr/>
          <p:nvPr/>
        </p:nvSpPr>
        <p:spPr>
          <a:xfrm>
            <a:off x="815221" y="4252024"/>
            <a:ext cx="5885498" cy="1349670"/>
          </a:xfrm>
          <a:custGeom>
            <a:avLst/>
            <a:gdLst>
              <a:gd name="connsiteX0" fmla="*/ 0 w 7845287"/>
              <a:gd name="connsiteY0" fmla="*/ 1287385 h 1349670"/>
              <a:gd name="connsiteX1" fmla="*/ 715618 w 7845287"/>
              <a:gd name="connsiteY1" fmla="*/ 1247628 h 1349670"/>
              <a:gd name="connsiteX2" fmla="*/ 1311965 w 7845287"/>
              <a:gd name="connsiteY2" fmla="*/ 333228 h 1349670"/>
              <a:gd name="connsiteX3" fmla="*/ 3140765 w 7845287"/>
              <a:gd name="connsiteY3" fmla="*/ 41680 h 1349670"/>
              <a:gd name="connsiteX4" fmla="*/ 4333461 w 7845287"/>
              <a:gd name="connsiteY4" fmla="*/ 1154863 h 1349670"/>
              <a:gd name="connsiteX5" fmla="*/ 7673009 w 7845287"/>
              <a:gd name="connsiteY5" fmla="*/ 1287385 h 1349670"/>
              <a:gd name="connsiteX6" fmla="*/ 7673009 w 7845287"/>
              <a:gd name="connsiteY6" fmla="*/ 1287385 h 1349670"/>
              <a:gd name="connsiteX7" fmla="*/ 7845287 w 7845287"/>
              <a:gd name="connsiteY7" fmla="*/ 1274133 h 13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5287" h="1349670">
                <a:moveTo>
                  <a:pt x="0" y="1287385"/>
                </a:moveTo>
                <a:cubicBezTo>
                  <a:pt x="248478" y="1347019"/>
                  <a:pt x="496957" y="1406654"/>
                  <a:pt x="715618" y="1247628"/>
                </a:cubicBezTo>
                <a:cubicBezTo>
                  <a:pt x="934279" y="1088602"/>
                  <a:pt x="907774" y="534219"/>
                  <a:pt x="1311965" y="333228"/>
                </a:cubicBezTo>
                <a:cubicBezTo>
                  <a:pt x="1716156" y="132237"/>
                  <a:pt x="2637182" y="-95259"/>
                  <a:pt x="3140765" y="41680"/>
                </a:cubicBezTo>
                <a:cubicBezTo>
                  <a:pt x="3644348" y="178619"/>
                  <a:pt x="3578087" y="947246"/>
                  <a:pt x="4333461" y="1154863"/>
                </a:cubicBezTo>
                <a:cubicBezTo>
                  <a:pt x="5088835" y="1362480"/>
                  <a:pt x="7673009" y="1287385"/>
                  <a:pt x="7673009" y="1287385"/>
                </a:cubicBezTo>
                <a:lnTo>
                  <a:pt x="7673009" y="1287385"/>
                </a:lnTo>
                <a:lnTo>
                  <a:pt x="7845287" y="127413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: forma 5">
            <a:extLst>
              <a:ext uri="{FF2B5EF4-FFF2-40B4-BE49-F238E27FC236}">
                <a16:creationId xmlns="" xmlns:a16="http://schemas.microsoft.com/office/drawing/2014/main" id="{DE0604E6-4FD5-4322-A9BF-7D0F5D2C7EA7}"/>
              </a:ext>
            </a:extLst>
          </p:cNvPr>
          <p:cNvSpPr/>
          <p:nvPr/>
        </p:nvSpPr>
        <p:spPr>
          <a:xfrm>
            <a:off x="1183065" y="2509630"/>
            <a:ext cx="4503598" cy="2486441"/>
          </a:xfrm>
          <a:custGeom>
            <a:avLst/>
            <a:gdLst>
              <a:gd name="connsiteX0" fmla="*/ 0 w 6003234"/>
              <a:gd name="connsiteY0" fmla="*/ 2075623 h 2486441"/>
              <a:gd name="connsiteX1" fmla="*/ 3458817 w 6003234"/>
              <a:gd name="connsiteY1" fmla="*/ 233571 h 2486441"/>
              <a:gd name="connsiteX2" fmla="*/ 5261113 w 6003234"/>
              <a:gd name="connsiteY2" fmla="*/ 273328 h 2486441"/>
              <a:gd name="connsiteX3" fmla="*/ 6003234 w 6003234"/>
              <a:gd name="connsiteY3" fmla="*/ 2486441 h 2486441"/>
              <a:gd name="connsiteX4" fmla="*/ 6003234 w 6003234"/>
              <a:gd name="connsiteY4" fmla="*/ 2486441 h 24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3234" h="2486441">
                <a:moveTo>
                  <a:pt x="0" y="2075623"/>
                </a:moveTo>
                <a:cubicBezTo>
                  <a:pt x="1290982" y="1304788"/>
                  <a:pt x="2581965" y="533953"/>
                  <a:pt x="3458817" y="233571"/>
                </a:cubicBezTo>
                <a:cubicBezTo>
                  <a:pt x="4335669" y="-66811"/>
                  <a:pt x="4837044" y="-102150"/>
                  <a:pt x="5261113" y="273328"/>
                </a:cubicBezTo>
                <a:cubicBezTo>
                  <a:pt x="5685182" y="648806"/>
                  <a:pt x="6003234" y="2486441"/>
                  <a:pt x="6003234" y="2486441"/>
                </a:cubicBezTo>
                <a:lnTo>
                  <a:pt x="6003234" y="248644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F0723C90-CB90-4D24-B081-50280A1F5048}"/>
              </a:ext>
            </a:extLst>
          </p:cNvPr>
          <p:cNvSpPr/>
          <p:nvPr/>
        </p:nvSpPr>
        <p:spPr>
          <a:xfrm>
            <a:off x="1511141" y="3326296"/>
            <a:ext cx="2057936" cy="795130"/>
          </a:xfrm>
          <a:custGeom>
            <a:avLst/>
            <a:gdLst>
              <a:gd name="connsiteX0" fmla="*/ 0 w 2743200"/>
              <a:gd name="connsiteY0" fmla="*/ 795130 h 795130"/>
              <a:gd name="connsiteX1" fmla="*/ 2743200 w 2743200"/>
              <a:gd name="connsiteY1" fmla="*/ 0 h 795130"/>
              <a:gd name="connsiteX2" fmla="*/ 2743200 w 2743200"/>
              <a:gd name="connsiteY2" fmla="*/ 0 h 795130"/>
              <a:gd name="connsiteX3" fmla="*/ 2716696 w 2743200"/>
              <a:gd name="connsiteY3" fmla="*/ 13252 h 7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795130">
                <a:moveTo>
                  <a:pt x="0" y="795130"/>
                </a:moveTo>
                <a:lnTo>
                  <a:pt x="2743200" y="0"/>
                </a:lnTo>
                <a:lnTo>
                  <a:pt x="2743200" y="0"/>
                </a:lnTo>
                <a:lnTo>
                  <a:pt x="2716696" y="13252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="" xmlns:a16="http://schemas.microsoft.com/office/drawing/2014/main" id="{5E75CA8F-0962-4F20-B13A-00B7015ADDC4}"/>
              </a:ext>
            </a:extLst>
          </p:cNvPr>
          <p:cNvCxnSpPr/>
          <p:nvPr/>
        </p:nvCxnSpPr>
        <p:spPr>
          <a:xfrm>
            <a:off x="3320133" y="4653137"/>
            <a:ext cx="603626" cy="70074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5CDC1C9-4188-4380-BE57-C9C9CB22D1BC}"/>
              </a:ext>
            </a:extLst>
          </p:cNvPr>
          <p:cNvGrpSpPr/>
          <p:nvPr/>
        </p:nvGrpSpPr>
        <p:grpSpPr>
          <a:xfrm>
            <a:off x="102642" y="2132856"/>
            <a:ext cx="7386442" cy="3468838"/>
            <a:chOff x="136819" y="2132856"/>
            <a:chExt cx="9846025" cy="3468838"/>
          </a:xfrm>
        </p:grpSpPr>
        <p:cxnSp>
          <p:nvCxnSpPr>
            <p:cNvPr id="9" name="Connettore diritto 8">
              <a:extLst>
                <a:ext uri="{FF2B5EF4-FFF2-40B4-BE49-F238E27FC236}">
                  <a16:creationId xmlns="" xmlns:a16="http://schemas.microsoft.com/office/drawing/2014/main" id="{932D173B-6378-46FB-BCC9-AA63B11EF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819" y="4889902"/>
              <a:ext cx="369620" cy="71179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="" xmlns:a16="http://schemas.microsoft.com/office/drawing/2014/main" id="{A44B32DA-A6AD-4466-AEC3-445C772DB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982" y="4653136"/>
              <a:ext cx="3224246" cy="20148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="" xmlns:a16="http://schemas.microsoft.com/office/drawing/2014/main" id="{7C1DD4F8-F822-4672-AF55-391C48B9840B}"/>
                </a:ext>
              </a:extLst>
            </p:cNvPr>
            <p:cNvCxnSpPr>
              <a:cxnSpLocks/>
            </p:cNvCxnSpPr>
            <p:nvPr/>
          </p:nvCxnSpPr>
          <p:spPr>
            <a:xfrm>
              <a:off x="5208104" y="5353878"/>
              <a:ext cx="4577715" cy="1325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="" xmlns:a16="http://schemas.microsoft.com/office/drawing/2014/main" id="{6B928957-B119-493D-A0A6-290DB84713A1}"/>
                </a:ext>
              </a:extLst>
            </p:cNvPr>
            <p:cNvCxnSpPr/>
            <p:nvPr/>
          </p:nvCxnSpPr>
          <p:spPr>
            <a:xfrm flipV="1">
              <a:off x="3718148" y="4799339"/>
              <a:ext cx="864096" cy="65614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="" xmlns:a16="http://schemas.microsoft.com/office/drawing/2014/main" id="{0C0F1703-A4CE-41B0-9730-1BFFFA63D36A}"/>
                </a:ext>
              </a:extLst>
            </p:cNvPr>
            <p:cNvCxnSpPr/>
            <p:nvPr/>
          </p:nvCxnSpPr>
          <p:spPr>
            <a:xfrm flipV="1">
              <a:off x="4610743" y="4004209"/>
              <a:ext cx="4732276" cy="75052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="" xmlns:a16="http://schemas.microsoft.com/office/drawing/2014/main" id="{2CEDC779-FA4A-436B-B11A-808F3D1CDF4F}"/>
                </a:ext>
              </a:extLst>
            </p:cNvPr>
            <p:cNvCxnSpPr/>
            <p:nvPr/>
          </p:nvCxnSpPr>
          <p:spPr>
            <a:xfrm>
              <a:off x="9343019" y="3981029"/>
              <a:ext cx="495809" cy="81831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="" xmlns:a16="http://schemas.microsoft.com/office/drawing/2014/main" id="{F284BDA9-015A-426C-ABE2-E7EF2D896FAA}"/>
                </a:ext>
              </a:extLst>
            </p:cNvPr>
            <p:cNvCxnSpPr/>
            <p:nvPr/>
          </p:nvCxnSpPr>
          <p:spPr>
            <a:xfrm flipV="1">
              <a:off x="9118748" y="2132856"/>
              <a:ext cx="864096" cy="346883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="" xmlns:a16="http://schemas.microsoft.com/office/drawing/2014/main" id="{DB08F689-9E6C-48CA-8D27-1E049518E4CB}"/>
                </a:ext>
              </a:extLst>
            </p:cNvPr>
            <p:cNvCxnSpPr/>
            <p:nvPr/>
          </p:nvCxnSpPr>
          <p:spPr>
            <a:xfrm flipV="1">
              <a:off x="506439" y="4872260"/>
              <a:ext cx="217603" cy="1764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="" xmlns:a16="http://schemas.microsoft.com/office/drawing/2014/main" id="{87604A01-D62F-4423-B4E8-A2F748878CEA}"/>
                </a:ext>
              </a:extLst>
            </p:cNvPr>
            <p:cNvCxnSpPr/>
            <p:nvPr/>
          </p:nvCxnSpPr>
          <p:spPr>
            <a:xfrm flipV="1">
              <a:off x="914163" y="4872260"/>
              <a:ext cx="172515" cy="882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/>
          <p:cNvSpPr txBox="1"/>
          <p:nvPr/>
        </p:nvSpPr>
        <p:spPr>
          <a:xfrm>
            <a:off x="2305154" y="6502322"/>
            <a:ext cx="18466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7990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4466CEE-C677-4172-BDCD-164EF826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passaggi sistemici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="" xmlns:a16="http://schemas.microsoft.com/office/drawing/2014/main" id="{61B8F8E5-41B2-45BD-B661-901309CA72E9}"/>
              </a:ext>
            </a:extLst>
          </p:cNvPr>
          <p:cNvSpPr/>
          <p:nvPr/>
        </p:nvSpPr>
        <p:spPr>
          <a:xfrm>
            <a:off x="994172" y="2968488"/>
            <a:ext cx="2017590" cy="1957305"/>
          </a:xfrm>
          <a:custGeom>
            <a:avLst/>
            <a:gdLst>
              <a:gd name="connsiteX0" fmla="*/ 0 w 2689420"/>
              <a:gd name="connsiteY0" fmla="*/ 1895061 h 1957305"/>
              <a:gd name="connsiteX1" fmla="*/ 2584174 w 2689420"/>
              <a:gd name="connsiteY1" fmla="*/ 1948070 h 1957305"/>
              <a:gd name="connsiteX2" fmla="*/ 2186609 w 2689420"/>
              <a:gd name="connsiteY2" fmla="*/ 1895061 h 1957305"/>
              <a:gd name="connsiteX3" fmla="*/ 2173357 w 2689420"/>
              <a:gd name="connsiteY3" fmla="*/ 1378226 h 1957305"/>
              <a:gd name="connsiteX4" fmla="*/ 901148 w 2689420"/>
              <a:gd name="connsiteY4" fmla="*/ 1736035 h 1957305"/>
              <a:gd name="connsiteX5" fmla="*/ 357809 w 2689420"/>
              <a:gd name="connsiteY5" fmla="*/ 0 h 1957305"/>
              <a:gd name="connsiteX6" fmla="*/ 357809 w 2689420"/>
              <a:gd name="connsiteY6" fmla="*/ 0 h 1957305"/>
              <a:gd name="connsiteX7" fmla="*/ 1696279 w 2689420"/>
              <a:gd name="connsiteY7" fmla="*/ 569843 h 1957305"/>
              <a:gd name="connsiteX8" fmla="*/ 1696279 w 2689420"/>
              <a:gd name="connsiteY8" fmla="*/ 569843 h 19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20" h="1957305">
                <a:moveTo>
                  <a:pt x="0" y="1895061"/>
                </a:moveTo>
                <a:lnTo>
                  <a:pt x="2584174" y="1948070"/>
                </a:lnTo>
                <a:cubicBezTo>
                  <a:pt x="2948609" y="1948070"/>
                  <a:pt x="2255078" y="1990035"/>
                  <a:pt x="2186609" y="1895061"/>
                </a:cubicBezTo>
                <a:cubicBezTo>
                  <a:pt x="2118140" y="1800087"/>
                  <a:pt x="2387601" y="1404730"/>
                  <a:pt x="2173357" y="1378226"/>
                </a:cubicBezTo>
                <a:cubicBezTo>
                  <a:pt x="1959114" y="1351722"/>
                  <a:pt x="1203739" y="1965739"/>
                  <a:pt x="901148" y="1736035"/>
                </a:cubicBezTo>
                <a:cubicBezTo>
                  <a:pt x="598557" y="1506331"/>
                  <a:pt x="357809" y="0"/>
                  <a:pt x="357809" y="0"/>
                </a:cubicBezTo>
                <a:lnTo>
                  <a:pt x="357809" y="0"/>
                </a:lnTo>
                <a:lnTo>
                  <a:pt x="1696279" y="569843"/>
                </a:lnTo>
                <a:lnTo>
                  <a:pt x="1696279" y="56984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="" xmlns:a16="http://schemas.microsoft.com/office/drawing/2014/main" id="{DF937588-606A-4916-BA27-1B75C92499C3}"/>
              </a:ext>
            </a:extLst>
          </p:cNvPr>
          <p:cNvSpPr/>
          <p:nvPr/>
        </p:nvSpPr>
        <p:spPr>
          <a:xfrm>
            <a:off x="815221" y="4252024"/>
            <a:ext cx="5885498" cy="1349670"/>
          </a:xfrm>
          <a:custGeom>
            <a:avLst/>
            <a:gdLst>
              <a:gd name="connsiteX0" fmla="*/ 0 w 7845287"/>
              <a:gd name="connsiteY0" fmla="*/ 1287385 h 1349670"/>
              <a:gd name="connsiteX1" fmla="*/ 715618 w 7845287"/>
              <a:gd name="connsiteY1" fmla="*/ 1247628 h 1349670"/>
              <a:gd name="connsiteX2" fmla="*/ 1311965 w 7845287"/>
              <a:gd name="connsiteY2" fmla="*/ 333228 h 1349670"/>
              <a:gd name="connsiteX3" fmla="*/ 3140765 w 7845287"/>
              <a:gd name="connsiteY3" fmla="*/ 41680 h 1349670"/>
              <a:gd name="connsiteX4" fmla="*/ 4333461 w 7845287"/>
              <a:gd name="connsiteY4" fmla="*/ 1154863 h 1349670"/>
              <a:gd name="connsiteX5" fmla="*/ 7673009 w 7845287"/>
              <a:gd name="connsiteY5" fmla="*/ 1287385 h 1349670"/>
              <a:gd name="connsiteX6" fmla="*/ 7673009 w 7845287"/>
              <a:gd name="connsiteY6" fmla="*/ 1287385 h 1349670"/>
              <a:gd name="connsiteX7" fmla="*/ 7845287 w 7845287"/>
              <a:gd name="connsiteY7" fmla="*/ 1274133 h 13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5287" h="1349670">
                <a:moveTo>
                  <a:pt x="0" y="1287385"/>
                </a:moveTo>
                <a:cubicBezTo>
                  <a:pt x="248478" y="1347019"/>
                  <a:pt x="496957" y="1406654"/>
                  <a:pt x="715618" y="1247628"/>
                </a:cubicBezTo>
                <a:cubicBezTo>
                  <a:pt x="934279" y="1088602"/>
                  <a:pt x="907774" y="534219"/>
                  <a:pt x="1311965" y="333228"/>
                </a:cubicBezTo>
                <a:cubicBezTo>
                  <a:pt x="1716156" y="132237"/>
                  <a:pt x="2637182" y="-95259"/>
                  <a:pt x="3140765" y="41680"/>
                </a:cubicBezTo>
                <a:cubicBezTo>
                  <a:pt x="3644348" y="178619"/>
                  <a:pt x="3578087" y="947246"/>
                  <a:pt x="4333461" y="1154863"/>
                </a:cubicBezTo>
                <a:cubicBezTo>
                  <a:pt x="5088835" y="1362480"/>
                  <a:pt x="7673009" y="1287385"/>
                  <a:pt x="7673009" y="1287385"/>
                </a:cubicBezTo>
                <a:lnTo>
                  <a:pt x="7673009" y="1287385"/>
                </a:lnTo>
                <a:lnTo>
                  <a:pt x="7845287" y="127413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: forma 5">
            <a:extLst>
              <a:ext uri="{FF2B5EF4-FFF2-40B4-BE49-F238E27FC236}">
                <a16:creationId xmlns="" xmlns:a16="http://schemas.microsoft.com/office/drawing/2014/main" id="{DE0604E6-4FD5-4322-A9BF-7D0F5D2C7EA7}"/>
              </a:ext>
            </a:extLst>
          </p:cNvPr>
          <p:cNvSpPr/>
          <p:nvPr/>
        </p:nvSpPr>
        <p:spPr>
          <a:xfrm>
            <a:off x="1183065" y="2509630"/>
            <a:ext cx="4503598" cy="2486441"/>
          </a:xfrm>
          <a:custGeom>
            <a:avLst/>
            <a:gdLst>
              <a:gd name="connsiteX0" fmla="*/ 0 w 6003234"/>
              <a:gd name="connsiteY0" fmla="*/ 2075623 h 2486441"/>
              <a:gd name="connsiteX1" fmla="*/ 3458817 w 6003234"/>
              <a:gd name="connsiteY1" fmla="*/ 233571 h 2486441"/>
              <a:gd name="connsiteX2" fmla="*/ 5261113 w 6003234"/>
              <a:gd name="connsiteY2" fmla="*/ 273328 h 2486441"/>
              <a:gd name="connsiteX3" fmla="*/ 6003234 w 6003234"/>
              <a:gd name="connsiteY3" fmla="*/ 2486441 h 2486441"/>
              <a:gd name="connsiteX4" fmla="*/ 6003234 w 6003234"/>
              <a:gd name="connsiteY4" fmla="*/ 2486441 h 24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3234" h="2486441">
                <a:moveTo>
                  <a:pt x="0" y="2075623"/>
                </a:moveTo>
                <a:cubicBezTo>
                  <a:pt x="1290982" y="1304788"/>
                  <a:pt x="2581965" y="533953"/>
                  <a:pt x="3458817" y="233571"/>
                </a:cubicBezTo>
                <a:cubicBezTo>
                  <a:pt x="4335669" y="-66811"/>
                  <a:pt x="4837044" y="-102150"/>
                  <a:pt x="5261113" y="273328"/>
                </a:cubicBezTo>
                <a:cubicBezTo>
                  <a:pt x="5685182" y="648806"/>
                  <a:pt x="6003234" y="2486441"/>
                  <a:pt x="6003234" y="2486441"/>
                </a:cubicBezTo>
                <a:lnTo>
                  <a:pt x="6003234" y="248644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F0723C90-CB90-4D24-B081-50280A1F5048}"/>
              </a:ext>
            </a:extLst>
          </p:cNvPr>
          <p:cNvSpPr/>
          <p:nvPr/>
        </p:nvSpPr>
        <p:spPr>
          <a:xfrm>
            <a:off x="1511141" y="3326296"/>
            <a:ext cx="2057936" cy="795130"/>
          </a:xfrm>
          <a:custGeom>
            <a:avLst/>
            <a:gdLst>
              <a:gd name="connsiteX0" fmla="*/ 0 w 2743200"/>
              <a:gd name="connsiteY0" fmla="*/ 795130 h 795130"/>
              <a:gd name="connsiteX1" fmla="*/ 2743200 w 2743200"/>
              <a:gd name="connsiteY1" fmla="*/ 0 h 795130"/>
              <a:gd name="connsiteX2" fmla="*/ 2743200 w 2743200"/>
              <a:gd name="connsiteY2" fmla="*/ 0 h 795130"/>
              <a:gd name="connsiteX3" fmla="*/ 2716696 w 2743200"/>
              <a:gd name="connsiteY3" fmla="*/ 13252 h 7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795130">
                <a:moveTo>
                  <a:pt x="0" y="795130"/>
                </a:moveTo>
                <a:lnTo>
                  <a:pt x="2743200" y="0"/>
                </a:lnTo>
                <a:lnTo>
                  <a:pt x="2743200" y="0"/>
                </a:lnTo>
                <a:lnTo>
                  <a:pt x="2716696" y="13252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="" xmlns:a16="http://schemas.microsoft.com/office/drawing/2014/main" id="{5E75CA8F-0962-4F20-B13A-00B7015ADDC4}"/>
              </a:ext>
            </a:extLst>
          </p:cNvPr>
          <p:cNvCxnSpPr/>
          <p:nvPr/>
        </p:nvCxnSpPr>
        <p:spPr>
          <a:xfrm>
            <a:off x="3320133" y="4653137"/>
            <a:ext cx="603626" cy="70074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contenuto 23">
            <a:extLst>
              <a:ext uri="{FF2B5EF4-FFF2-40B4-BE49-F238E27FC236}">
                <a16:creationId xmlns="" xmlns:a16="http://schemas.microsoft.com/office/drawing/2014/main" id="{F7D54231-4597-43FF-8707-B516B6FB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17" y="4215844"/>
            <a:ext cx="324120" cy="437292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dirty="0"/>
              <a:t>1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5CDC1C9-4188-4380-BE57-C9C9CB22D1BC}"/>
              </a:ext>
            </a:extLst>
          </p:cNvPr>
          <p:cNvGrpSpPr/>
          <p:nvPr/>
        </p:nvGrpSpPr>
        <p:grpSpPr>
          <a:xfrm>
            <a:off x="102642" y="2132856"/>
            <a:ext cx="7386442" cy="3468838"/>
            <a:chOff x="136819" y="2132856"/>
            <a:chExt cx="9846025" cy="3468838"/>
          </a:xfrm>
        </p:grpSpPr>
        <p:cxnSp>
          <p:nvCxnSpPr>
            <p:cNvPr id="9" name="Connettore diritto 8">
              <a:extLst>
                <a:ext uri="{FF2B5EF4-FFF2-40B4-BE49-F238E27FC236}">
                  <a16:creationId xmlns="" xmlns:a16="http://schemas.microsoft.com/office/drawing/2014/main" id="{932D173B-6378-46FB-BCC9-AA63B11EF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819" y="4889902"/>
              <a:ext cx="369620" cy="71179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="" xmlns:a16="http://schemas.microsoft.com/office/drawing/2014/main" id="{A44B32DA-A6AD-4466-AEC3-445C772DB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982" y="4653136"/>
              <a:ext cx="3224246" cy="20148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="" xmlns:a16="http://schemas.microsoft.com/office/drawing/2014/main" id="{7C1DD4F8-F822-4672-AF55-391C48B9840B}"/>
                </a:ext>
              </a:extLst>
            </p:cNvPr>
            <p:cNvCxnSpPr>
              <a:cxnSpLocks/>
            </p:cNvCxnSpPr>
            <p:nvPr/>
          </p:nvCxnSpPr>
          <p:spPr>
            <a:xfrm>
              <a:off x="5208104" y="5353878"/>
              <a:ext cx="4577715" cy="1325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="" xmlns:a16="http://schemas.microsoft.com/office/drawing/2014/main" id="{6B928957-B119-493D-A0A6-290DB84713A1}"/>
                </a:ext>
              </a:extLst>
            </p:cNvPr>
            <p:cNvCxnSpPr/>
            <p:nvPr/>
          </p:nvCxnSpPr>
          <p:spPr>
            <a:xfrm flipV="1">
              <a:off x="3718148" y="4799339"/>
              <a:ext cx="864096" cy="65614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="" xmlns:a16="http://schemas.microsoft.com/office/drawing/2014/main" id="{0C0F1703-A4CE-41B0-9730-1BFFFA63D36A}"/>
                </a:ext>
              </a:extLst>
            </p:cNvPr>
            <p:cNvCxnSpPr/>
            <p:nvPr/>
          </p:nvCxnSpPr>
          <p:spPr>
            <a:xfrm flipV="1">
              <a:off x="4610743" y="4004209"/>
              <a:ext cx="4732276" cy="75052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="" xmlns:a16="http://schemas.microsoft.com/office/drawing/2014/main" id="{2CEDC779-FA4A-436B-B11A-808F3D1CDF4F}"/>
                </a:ext>
              </a:extLst>
            </p:cNvPr>
            <p:cNvCxnSpPr/>
            <p:nvPr/>
          </p:nvCxnSpPr>
          <p:spPr>
            <a:xfrm>
              <a:off x="9343019" y="3981029"/>
              <a:ext cx="495809" cy="81831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="" xmlns:a16="http://schemas.microsoft.com/office/drawing/2014/main" id="{F284BDA9-015A-426C-ABE2-E7EF2D896FAA}"/>
                </a:ext>
              </a:extLst>
            </p:cNvPr>
            <p:cNvCxnSpPr/>
            <p:nvPr/>
          </p:nvCxnSpPr>
          <p:spPr>
            <a:xfrm flipV="1">
              <a:off x="9118748" y="2132856"/>
              <a:ext cx="864096" cy="346883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="" xmlns:a16="http://schemas.microsoft.com/office/drawing/2014/main" id="{DB08F689-9E6C-48CA-8D27-1E049518E4CB}"/>
                </a:ext>
              </a:extLst>
            </p:cNvPr>
            <p:cNvCxnSpPr/>
            <p:nvPr/>
          </p:nvCxnSpPr>
          <p:spPr>
            <a:xfrm flipV="1">
              <a:off x="506439" y="4872260"/>
              <a:ext cx="217603" cy="1764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="" xmlns:a16="http://schemas.microsoft.com/office/drawing/2014/main" id="{87604A01-D62F-4423-B4E8-A2F748878CEA}"/>
                </a:ext>
              </a:extLst>
            </p:cNvPr>
            <p:cNvCxnSpPr/>
            <p:nvPr/>
          </p:nvCxnSpPr>
          <p:spPr>
            <a:xfrm flipV="1">
              <a:off x="914163" y="4872260"/>
              <a:ext cx="172515" cy="882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/>
          <p:cNvSpPr txBox="1"/>
          <p:nvPr/>
        </p:nvSpPr>
        <p:spPr>
          <a:xfrm>
            <a:off x="574515" y="2852936"/>
            <a:ext cx="17200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agricola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1330796" y="3429000"/>
            <a:ext cx="324120" cy="72008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4466CEE-C677-4172-BDCD-164EF826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passaggi sistemici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="" xmlns:a16="http://schemas.microsoft.com/office/drawing/2014/main" id="{61B8F8E5-41B2-45BD-B661-901309CA72E9}"/>
              </a:ext>
            </a:extLst>
          </p:cNvPr>
          <p:cNvSpPr/>
          <p:nvPr/>
        </p:nvSpPr>
        <p:spPr>
          <a:xfrm>
            <a:off x="994172" y="2968488"/>
            <a:ext cx="2017590" cy="1957305"/>
          </a:xfrm>
          <a:custGeom>
            <a:avLst/>
            <a:gdLst>
              <a:gd name="connsiteX0" fmla="*/ 0 w 2689420"/>
              <a:gd name="connsiteY0" fmla="*/ 1895061 h 1957305"/>
              <a:gd name="connsiteX1" fmla="*/ 2584174 w 2689420"/>
              <a:gd name="connsiteY1" fmla="*/ 1948070 h 1957305"/>
              <a:gd name="connsiteX2" fmla="*/ 2186609 w 2689420"/>
              <a:gd name="connsiteY2" fmla="*/ 1895061 h 1957305"/>
              <a:gd name="connsiteX3" fmla="*/ 2173357 w 2689420"/>
              <a:gd name="connsiteY3" fmla="*/ 1378226 h 1957305"/>
              <a:gd name="connsiteX4" fmla="*/ 901148 w 2689420"/>
              <a:gd name="connsiteY4" fmla="*/ 1736035 h 1957305"/>
              <a:gd name="connsiteX5" fmla="*/ 357809 w 2689420"/>
              <a:gd name="connsiteY5" fmla="*/ 0 h 1957305"/>
              <a:gd name="connsiteX6" fmla="*/ 357809 w 2689420"/>
              <a:gd name="connsiteY6" fmla="*/ 0 h 1957305"/>
              <a:gd name="connsiteX7" fmla="*/ 1696279 w 2689420"/>
              <a:gd name="connsiteY7" fmla="*/ 569843 h 1957305"/>
              <a:gd name="connsiteX8" fmla="*/ 1696279 w 2689420"/>
              <a:gd name="connsiteY8" fmla="*/ 569843 h 19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20" h="1957305">
                <a:moveTo>
                  <a:pt x="0" y="1895061"/>
                </a:moveTo>
                <a:lnTo>
                  <a:pt x="2584174" y="1948070"/>
                </a:lnTo>
                <a:cubicBezTo>
                  <a:pt x="2948609" y="1948070"/>
                  <a:pt x="2255078" y="1990035"/>
                  <a:pt x="2186609" y="1895061"/>
                </a:cubicBezTo>
                <a:cubicBezTo>
                  <a:pt x="2118140" y="1800087"/>
                  <a:pt x="2387601" y="1404730"/>
                  <a:pt x="2173357" y="1378226"/>
                </a:cubicBezTo>
                <a:cubicBezTo>
                  <a:pt x="1959114" y="1351722"/>
                  <a:pt x="1203739" y="1965739"/>
                  <a:pt x="901148" y="1736035"/>
                </a:cubicBezTo>
                <a:cubicBezTo>
                  <a:pt x="598557" y="1506331"/>
                  <a:pt x="357809" y="0"/>
                  <a:pt x="357809" y="0"/>
                </a:cubicBezTo>
                <a:lnTo>
                  <a:pt x="357809" y="0"/>
                </a:lnTo>
                <a:lnTo>
                  <a:pt x="1696279" y="569843"/>
                </a:lnTo>
                <a:lnTo>
                  <a:pt x="1696279" y="56984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="" xmlns:a16="http://schemas.microsoft.com/office/drawing/2014/main" id="{DF937588-606A-4916-BA27-1B75C92499C3}"/>
              </a:ext>
            </a:extLst>
          </p:cNvPr>
          <p:cNvSpPr/>
          <p:nvPr/>
        </p:nvSpPr>
        <p:spPr>
          <a:xfrm>
            <a:off x="815221" y="4252024"/>
            <a:ext cx="5885498" cy="1349670"/>
          </a:xfrm>
          <a:custGeom>
            <a:avLst/>
            <a:gdLst>
              <a:gd name="connsiteX0" fmla="*/ 0 w 7845287"/>
              <a:gd name="connsiteY0" fmla="*/ 1287385 h 1349670"/>
              <a:gd name="connsiteX1" fmla="*/ 715618 w 7845287"/>
              <a:gd name="connsiteY1" fmla="*/ 1247628 h 1349670"/>
              <a:gd name="connsiteX2" fmla="*/ 1311965 w 7845287"/>
              <a:gd name="connsiteY2" fmla="*/ 333228 h 1349670"/>
              <a:gd name="connsiteX3" fmla="*/ 3140765 w 7845287"/>
              <a:gd name="connsiteY3" fmla="*/ 41680 h 1349670"/>
              <a:gd name="connsiteX4" fmla="*/ 4333461 w 7845287"/>
              <a:gd name="connsiteY4" fmla="*/ 1154863 h 1349670"/>
              <a:gd name="connsiteX5" fmla="*/ 7673009 w 7845287"/>
              <a:gd name="connsiteY5" fmla="*/ 1287385 h 1349670"/>
              <a:gd name="connsiteX6" fmla="*/ 7673009 w 7845287"/>
              <a:gd name="connsiteY6" fmla="*/ 1287385 h 1349670"/>
              <a:gd name="connsiteX7" fmla="*/ 7845287 w 7845287"/>
              <a:gd name="connsiteY7" fmla="*/ 1274133 h 13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5287" h="1349670">
                <a:moveTo>
                  <a:pt x="0" y="1287385"/>
                </a:moveTo>
                <a:cubicBezTo>
                  <a:pt x="248478" y="1347019"/>
                  <a:pt x="496957" y="1406654"/>
                  <a:pt x="715618" y="1247628"/>
                </a:cubicBezTo>
                <a:cubicBezTo>
                  <a:pt x="934279" y="1088602"/>
                  <a:pt x="907774" y="534219"/>
                  <a:pt x="1311965" y="333228"/>
                </a:cubicBezTo>
                <a:cubicBezTo>
                  <a:pt x="1716156" y="132237"/>
                  <a:pt x="2637182" y="-95259"/>
                  <a:pt x="3140765" y="41680"/>
                </a:cubicBezTo>
                <a:cubicBezTo>
                  <a:pt x="3644348" y="178619"/>
                  <a:pt x="3578087" y="947246"/>
                  <a:pt x="4333461" y="1154863"/>
                </a:cubicBezTo>
                <a:cubicBezTo>
                  <a:pt x="5088835" y="1362480"/>
                  <a:pt x="7673009" y="1287385"/>
                  <a:pt x="7673009" y="1287385"/>
                </a:cubicBezTo>
                <a:lnTo>
                  <a:pt x="7673009" y="1287385"/>
                </a:lnTo>
                <a:lnTo>
                  <a:pt x="7845287" y="127413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: forma 5">
            <a:extLst>
              <a:ext uri="{FF2B5EF4-FFF2-40B4-BE49-F238E27FC236}">
                <a16:creationId xmlns="" xmlns:a16="http://schemas.microsoft.com/office/drawing/2014/main" id="{DE0604E6-4FD5-4322-A9BF-7D0F5D2C7EA7}"/>
              </a:ext>
            </a:extLst>
          </p:cNvPr>
          <p:cNvSpPr/>
          <p:nvPr/>
        </p:nvSpPr>
        <p:spPr>
          <a:xfrm>
            <a:off x="1183065" y="2509630"/>
            <a:ext cx="4503598" cy="2486441"/>
          </a:xfrm>
          <a:custGeom>
            <a:avLst/>
            <a:gdLst>
              <a:gd name="connsiteX0" fmla="*/ 0 w 6003234"/>
              <a:gd name="connsiteY0" fmla="*/ 2075623 h 2486441"/>
              <a:gd name="connsiteX1" fmla="*/ 3458817 w 6003234"/>
              <a:gd name="connsiteY1" fmla="*/ 233571 h 2486441"/>
              <a:gd name="connsiteX2" fmla="*/ 5261113 w 6003234"/>
              <a:gd name="connsiteY2" fmla="*/ 273328 h 2486441"/>
              <a:gd name="connsiteX3" fmla="*/ 6003234 w 6003234"/>
              <a:gd name="connsiteY3" fmla="*/ 2486441 h 2486441"/>
              <a:gd name="connsiteX4" fmla="*/ 6003234 w 6003234"/>
              <a:gd name="connsiteY4" fmla="*/ 2486441 h 24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3234" h="2486441">
                <a:moveTo>
                  <a:pt x="0" y="2075623"/>
                </a:moveTo>
                <a:cubicBezTo>
                  <a:pt x="1290982" y="1304788"/>
                  <a:pt x="2581965" y="533953"/>
                  <a:pt x="3458817" y="233571"/>
                </a:cubicBezTo>
                <a:cubicBezTo>
                  <a:pt x="4335669" y="-66811"/>
                  <a:pt x="4837044" y="-102150"/>
                  <a:pt x="5261113" y="273328"/>
                </a:cubicBezTo>
                <a:cubicBezTo>
                  <a:pt x="5685182" y="648806"/>
                  <a:pt x="6003234" y="2486441"/>
                  <a:pt x="6003234" y="2486441"/>
                </a:cubicBezTo>
                <a:lnTo>
                  <a:pt x="6003234" y="248644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F0723C90-CB90-4D24-B081-50280A1F5048}"/>
              </a:ext>
            </a:extLst>
          </p:cNvPr>
          <p:cNvSpPr/>
          <p:nvPr/>
        </p:nvSpPr>
        <p:spPr>
          <a:xfrm>
            <a:off x="1511141" y="3326296"/>
            <a:ext cx="2057936" cy="795130"/>
          </a:xfrm>
          <a:custGeom>
            <a:avLst/>
            <a:gdLst>
              <a:gd name="connsiteX0" fmla="*/ 0 w 2743200"/>
              <a:gd name="connsiteY0" fmla="*/ 795130 h 795130"/>
              <a:gd name="connsiteX1" fmla="*/ 2743200 w 2743200"/>
              <a:gd name="connsiteY1" fmla="*/ 0 h 795130"/>
              <a:gd name="connsiteX2" fmla="*/ 2743200 w 2743200"/>
              <a:gd name="connsiteY2" fmla="*/ 0 h 795130"/>
              <a:gd name="connsiteX3" fmla="*/ 2716696 w 2743200"/>
              <a:gd name="connsiteY3" fmla="*/ 13252 h 7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795130">
                <a:moveTo>
                  <a:pt x="0" y="795130"/>
                </a:moveTo>
                <a:lnTo>
                  <a:pt x="2743200" y="0"/>
                </a:lnTo>
                <a:lnTo>
                  <a:pt x="2743200" y="0"/>
                </a:lnTo>
                <a:lnTo>
                  <a:pt x="2716696" y="13252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="" xmlns:a16="http://schemas.microsoft.com/office/drawing/2014/main" id="{5E75CA8F-0962-4F20-B13A-00B7015ADDC4}"/>
              </a:ext>
            </a:extLst>
          </p:cNvPr>
          <p:cNvCxnSpPr/>
          <p:nvPr/>
        </p:nvCxnSpPr>
        <p:spPr>
          <a:xfrm>
            <a:off x="3320133" y="4653137"/>
            <a:ext cx="603626" cy="70074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contenuto 23">
            <a:extLst>
              <a:ext uri="{FF2B5EF4-FFF2-40B4-BE49-F238E27FC236}">
                <a16:creationId xmlns="" xmlns:a16="http://schemas.microsoft.com/office/drawing/2014/main" id="{F7D54231-4597-43FF-8707-B516B6FB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17" y="4215844"/>
            <a:ext cx="324120" cy="437292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dirty="0"/>
              <a:t>1</a:t>
            </a:r>
          </a:p>
        </p:txBody>
      </p:sp>
      <p:sp>
        <p:nvSpPr>
          <p:cNvPr id="25" name="Segnaposto contenuto 23">
            <a:extLst>
              <a:ext uri="{FF2B5EF4-FFF2-40B4-BE49-F238E27FC236}">
                <a16:creationId xmlns="" xmlns:a16="http://schemas.microsoft.com/office/drawing/2014/main" id="{0DDD454E-DD53-49BA-AC61-8249BD1C9003}"/>
              </a:ext>
            </a:extLst>
          </p:cNvPr>
          <p:cNvSpPr txBox="1">
            <a:spLocks/>
          </p:cNvSpPr>
          <p:nvPr/>
        </p:nvSpPr>
        <p:spPr>
          <a:xfrm>
            <a:off x="4572000" y="3836263"/>
            <a:ext cx="324120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dirty="0"/>
              <a:t>2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5CDC1C9-4188-4380-BE57-C9C9CB22D1BC}"/>
              </a:ext>
            </a:extLst>
          </p:cNvPr>
          <p:cNvGrpSpPr/>
          <p:nvPr/>
        </p:nvGrpSpPr>
        <p:grpSpPr>
          <a:xfrm>
            <a:off x="102642" y="2132856"/>
            <a:ext cx="7386442" cy="3468838"/>
            <a:chOff x="136819" y="2132856"/>
            <a:chExt cx="9846025" cy="3468838"/>
          </a:xfrm>
        </p:grpSpPr>
        <p:cxnSp>
          <p:nvCxnSpPr>
            <p:cNvPr id="9" name="Connettore diritto 8">
              <a:extLst>
                <a:ext uri="{FF2B5EF4-FFF2-40B4-BE49-F238E27FC236}">
                  <a16:creationId xmlns="" xmlns:a16="http://schemas.microsoft.com/office/drawing/2014/main" id="{932D173B-6378-46FB-BCC9-AA63B11EF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819" y="4889902"/>
              <a:ext cx="369620" cy="71179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="" xmlns:a16="http://schemas.microsoft.com/office/drawing/2014/main" id="{A44B32DA-A6AD-4466-AEC3-445C772DB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982" y="4653136"/>
              <a:ext cx="3224246" cy="20148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="" xmlns:a16="http://schemas.microsoft.com/office/drawing/2014/main" id="{7C1DD4F8-F822-4672-AF55-391C48B9840B}"/>
                </a:ext>
              </a:extLst>
            </p:cNvPr>
            <p:cNvCxnSpPr>
              <a:cxnSpLocks/>
            </p:cNvCxnSpPr>
            <p:nvPr/>
          </p:nvCxnSpPr>
          <p:spPr>
            <a:xfrm>
              <a:off x="5208104" y="5353878"/>
              <a:ext cx="4577715" cy="1325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="" xmlns:a16="http://schemas.microsoft.com/office/drawing/2014/main" id="{6B928957-B119-493D-A0A6-290DB84713A1}"/>
                </a:ext>
              </a:extLst>
            </p:cNvPr>
            <p:cNvCxnSpPr/>
            <p:nvPr/>
          </p:nvCxnSpPr>
          <p:spPr>
            <a:xfrm flipV="1">
              <a:off x="3718148" y="4799339"/>
              <a:ext cx="864096" cy="65614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="" xmlns:a16="http://schemas.microsoft.com/office/drawing/2014/main" id="{0C0F1703-A4CE-41B0-9730-1BFFFA63D36A}"/>
                </a:ext>
              </a:extLst>
            </p:cNvPr>
            <p:cNvCxnSpPr/>
            <p:nvPr/>
          </p:nvCxnSpPr>
          <p:spPr>
            <a:xfrm flipV="1">
              <a:off x="4610743" y="4004209"/>
              <a:ext cx="4732276" cy="75052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="" xmlns:a16="http://schemas.microsoft.com/office/drawing/2014/main" id="{2CEDC779-FA4A-436B-B11A-808F3D1CDF4F}"/>
                </a:ext>
              </a:extLst>
            </p:cNvPr>
            <p:cNvCxnSpPr/>
            <p:nvPr/>
          </p:nvCxnSpPr>
          <p:spPr>
            <a:xfrm>
              <a:off x="9343019" y="3981029"/>
              <a:ext cx="495809" cy="81831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="" xmlns:a16="http://schemas.microsoft.com/office/drawing/2014/main" id="{F284BDA9-015A-426C-ABE2-E7EF2D896FAA}"/>
                </a:ext>
              </a:extLst>
            </p:cNvPr>
            <p:cNvCxnSpPr/>
            <p:nvPr/>
          </p:nvCxnSpPr>
          <p:spPr>
            <a:xfrm flipV="1">
              <a:off x="9118748" y="2132856"/>
              <a:ext cx="864096" cy="346883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="" xmlns:a16="http://schemas.microsoft.com/office/drawing/2014/main" id="{DB08F689-9E6C-48CA-8D27-1E049518E4CB}"/>
                </a:ext>
              </a:extLst>
            </p:cNvPr>
            <p:cNvCxnSpPr/>
            <p:nvPr/>
          </p:nvCxnSpPr>
          <p:spPr>
            <a:xfrm flipV="1">
              <a:off x="506439" y="4872260"/>
              <a:ext cx="217603" cy="1764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="" xmlns:a16="http://schemas.microsoft.com/office/drawing/2014/main" id="{87604A01-D62F-4423-B4E8-A2F748878CEA}"/>
                </a:ext>
              </a:extLst>
            </p:cNvPr>
            <p:cNvCxnSpPr/>
            <p:nvPr/>
          </p:nvCxnSpPr>
          <p:spPr>
            <a:xfrm flipV="1">
              <a:off x="914163" y="4872260"/>
              <a:ext cx="172515" cy="882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/>
          <p:cNvSpPr txBox="1"/>
          <p:nvPr/>
        </p:nvSpPr>
        <p:spPr>
          <a:xfrm>
            <a:off x="574515" y="2852936"/>
            <a:ext cx="17200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agricola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37579" y="2924944"/>
            <a:ext cx="197294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industriale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1330796" y="3429000"/>
            <a:ext cx="324120" cy="72008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085819" y="3356992"/>
            <a:ext cx="432161" cy="5040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4466CEE-C677-4172-BDCD-164EF826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passaggi sistemici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="" xmlns:a16="http://schemas.microsoft.com/office/drawing/2014/main" id="{61B8F8E5-41B2-45BD-B661-901309CA72E9}"/>
              </a:ext>
            </a:extLst>
          </p:cNvPr>
          <p:cNvSpPr/>
          <p:nvPr/>
        </p:nvSpPr>
        <p:spPr>
          <a:xfrm>
            <a:off x="994172" y="2968488"/>
            <a:ext cx="2017590" cy="1957305"/>
          </a:xfrm>
          <a:custGeom>
            <a:avLst/>
            <a:gdLst>
              <a:gd name="connsiteX0" fmla="*/ 0 w 2689420"/>
              <a:gd name="connsiteY0" fmla="*/ 1895061 h 1957305"/>
              <a:gd name="connsiteX1" fmla="*/ 2584174 w 2689420"/>
              <a:gd name="connsiteY1" fmla="*/ 1948070 h 1957305"/>
              <a:gd name="connsiteX2" fmla="*/ 2186609 w 2689420"/>
              <a:gd name="connsiteY2" fmla="*/ 1895061 h 1957305"/>
              <a:gd name="connsiteX3" fmla="*/ 2173357 w 2689420"/>
              <a:gd name="connsiteY3" fmla="*/ 1378226 h 1957305"/>
              <a:gd name="connsiteX4" fmla="*/ 901148 w 2689420"/>
              <a:gd name="connsiteY4" fmla="*/ 1736035 h 1957305"/>
              <a:gd name="connsiteX5" fmla="*/ 357809 w 2689420"/>
              <a:gd name="connsiteY5" fmla="*/ 0 h 1957305"/>
              <a:gd name="connsiteX6" fmla="*/ 357809 w 2689420"/>
              <a:gd name="connsiteY6" fmla="*/ 0 h 1957305"/>
              <a:gd name="connsiteX7" fmla="*/ 1696279 w 2689420"/>
              <a:gd name="connsiteY7" fmla="*/ 569843 h 1957305"/>
              <a:gd name="connsiteX8" fmla="*/ 1696279 w 2689420"/>
              <a:gd name="connsiteY8" fmla="*/ 569843 h 19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20" h="1957305">
                <a:moveTo>
                  <a:pt x="0" y="1895061"/>
                </a:moveTo>
                <a:lnTo>
                  <a:pt x="2584174" y="1948070"/>
                </a:lnTo>
                <a:cubicBezTo>
                  <a:pt x="2948609" y="1948070"/>
                  <a:pt x="2255078" y="1990035"/>
                  <a:pt x="2186609" y="1895061"/>
                </a:cubicBezTo>
                <a:cubicBezTo>
                  <a:pt x="2118140" y="1800087"/>
                  <a:pt x="2387601" y="1404730"/>
                  <a:pt x="2173357" y="1378226"/>
                </a:cubicBezTo>
                <a:cubicBezTo>
                  <a:pt x="1959114" y="1351722"/>
                  <a:pt x="1203739" y="1965739"/>
                  <a:pt x="901148" y="1736035"/>
                </a:cubicBezTo>
                <a:cubicBezTo>
                  <a:pt x="598557" y="1506331"/>
                  <a:pt x="357809" y="0"/>
                  <a:pt x="357809" y="0"/>
                </a:cubicBezTo>
                <a:lnTo>
                  <a:pt x="357809" y="0"/>
                </a:lnTo>
                <a:lnTo>
                  <a:pt x="1696279" y="569843"/>
                </a:lnTo>
                <a:lnTo>
                  <a:pt x="1696279" y="56984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="" xmlns:a16="http://schemas.microsoft.com/office/drawing/2014/main" id="{DF937588-606A-4916-BA27-1B75C92499C3}"/>
              </a:ext>
            </a:extLst>
          </p:cNvPr>
          <p:cNvSpPr/>
          <p:nvPr/>
        </p:nvSpPr>
        <p:spPr>
          <a:xfrm>
            <a:off x="815221" y="4252024"/>
            <a:ext cx="5885498" cy="1349670"/>
          </a:xfrm>
          <a:custGeom>
            <a:avLst/>
            <a:gdLst>
              <a:gd name="connsiteX0" fmla="*/ 0 w 7845287"/>
              <a:gd name="connsiteY0" fmla="*/ 1287385 h 1349670"/>
              <a:gd name="connsiteX1" fmla="*/ 715618 w 7845287"/>
              <a:gd name="connsiteY1" fmla="*/ 1247628 h 1349670"/>
              <a:gd name="connsiteX2" fmla="*/ 1311965 w 7845287"/>
              <a:gd name="connsiteY2" fmla="*/ 333228 h 1349670"/>
              <a:gd name="connsiteX3" fmla="*/ 3140765 w 7845287"/>
              <a:gd name="connsiteY3" fmla="*/ 41680 h 1349670"/>
              <a:gd name="connsiteX4" fmla="*/ 4333461 w 7845287"/>
              <a:gd name="connsiteY4" fmla="*/ 1154863 h 1349670"/>
              <a:gd name="connsiteX5" fmla="*/ 7673009 w 7845287"/>
              <a:gd name="connsiteY5" fmla="*/ 1287385 h 1349670"/>
              <a:gd name="connsiteX6" fmla="*/ 7673009 w 7845287"/>
              <a:gd name="connsiteY6" fmla="*/ 1287385 h 1349670"/>
              <a:gd name="connsiteX7" fmla="*/ 7845287 w 7845287"/>
              <a:gd name="connsiteY7" fmla="*/ 1274133 h 13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5287" h="1349670">
                <a:moveTo>
                  <a:pt x="0" y="1287385"/>
                </a:moveTo>
                <a:cubicBezTo>
                  <a:pt x="248478" y="1347019"/>
                  <a:pt x="496957" y="1406654"/>
                  <a:pt x="715618" y="1247628"/>
                </a:cubicBezTo>
                <a:cubicBezTo>
                  <a:pt x="934279" y="1088602"/>
                  <a:pt x="907774" y="534219"/>
                  <a:pt x="1311965" y="333228"/>
                </a:cubicBezTo>
                <a:cubicBezTo>
                  <a:pt x="1716156" y="132237"/>
                  <a:pt x="2637182" y="-95259"/>
                  <a:pt x="3140765" y="41680"/>
                </a:cubicBezTo>
                <a:cubicBezTo>
                  <a:pt x="3644348" y="178619"/>
                  <a:pt x="3578087" y="947246"/>
                  <a:pt x="4333461" y="1154863"/>
                </a:cubicBezTo>
                <a:cubicBezTo>
                  <a:pt x="5088835" y="1362480"/>
                  <a:pt x="7673009" y="1287385"/>
                  <a:pt x="7673009" y="1287385"/>
                </a:cubicBezTo>
                <a:lnTo>
                  <a:pt x="7673009" y="1287385"/>
                </a:lnTo>
                <a:lnTo>
                  <a:pt x="7845287" y="127413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: forma 5">
            <a:extLst>
              <a:ext uri="{FF2B5EF4-FFF2-40B4-BE49-F238E27FC236}">
                <a16:creationId xmlns="" xmlns:a16="http://schemas.microsoft.com/office/drawing/2014/main" id="{DE0604E6-4FD5-4322-A9BF-7D0F5D2C7EA7}"/>
              </a:ext>
            </a:extLst>
          </p:cNvPr>
          <p:cNvSpPr/>
          <p:nvPr/>
        </p:nvSpPr>
        <p:spPr>
          <a:xfrm>
            <a:off x="1183065" y="2509630"/>
            <a:ext cx="4503598" cy="2486441"/>
          </a:xfrm>
          <a:custGeom>
            <a:avLst/>
            <a:gdLst>
              <a:gd name="connsiteX0" fmla="*/ 0 w 6003234"/>
              <a:gd name="connsiteY0" fmla="*/ 2075623 h 2486441"/>
              <a:gd name="connsiteX1" fmla="*/ 3458817 w 6003234"/>
              <a:gd name="connsiteY1" fmla="*/ 233571 h 2486441"/>
              <a:gd name="connsiteX2" fmla="*/ 5261113 w 6003234"/>
              <a:gd name="connsiteY2" fmla="*/ 273328 h 2486441"/>
              <a:gd name="connsiteX3" fmla="*/ 6003234 w 6003234"/>
              <a:gd name="connsiteY3" fmla="*/ 2486441 h 2486441"/>
              <a:gd name="connsiteX4" fmla="*/ 6003234 w 6003234"/>
              <a:gd name="connsiteY4" fmla="*/ 2486441 h 24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3234" h="2486441">
                <a:moveTo>
                  <a:pt x="0" y="2075623"/>
                </a:moveTo>
                <a:cubicBezTo>
                  <a:pt x="1290982" y="1304788"/>
                  <a:pt x="2581965" y="533953"/>
                  <a:pt x="3458817" y="233571"/>
                </a:cubicBezTo>
                <a:cubicBezTo>
                  <a:pt x="4335669" y="-66811"/>
                  <a:pt x="4837044" y="-102150"/>
                  <a:pt x="5261113" y="273328"/>
                </a:cubicBezTo>
                <a:cubicBezTo>
                  <a:pt x="5685182" y="648806"/>
                  <a:pt x="6003234" y="2486441"/>
                  <a:pt x="6003234" y="2486441"/>
                </a:cubicBezTo>
                <a:lnTo>
                  <a:pt x="6003234" y="248644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F0723C90-CB90-4D24-B081-50280A1F5048}"/>
              </a:ext>
            </a:extLst>
          </p:cNvPr>
          <p:cNvSpPr/>
          <p:nvPr/>
        </p:nvSpPr>
        <p:spPr>
          <a:xfrm>
            <a:off x="1511141" y="3326296"/>
            <a:ext cx="2057936" cy="795130"/>
          </a:xfrm>
          <a:custGeom>
            <a:avLst/>
            <a:gdLst>
              <a:gd name="connsiteX0" fmla="*/ 0 w 2743200"/>
              <a:gd name="connsiteY0" fmla="*/ 795130 h 795130"/>
              <a:gd name="connsiteX1" fmla="*/ 2743200 w 2743200"/>
              <a:gd name="connsiteY1" fmla="*/ 0 h 795130"/>
              <a:gd name="connsiteX2" fmla="*/ 2743200 w 2743200"/>
              <a:gd name="connsiteY2" fmla="*/ 0 h 795130"/>
              <a:gd name="connsiteX3" fmla="*/ 2716696 w 2743200"/>
              <a:gd name="connsiteY3" fmla="*/ 13252 h 7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795130">
                <a:moveTo>
                  <a:pt x="0" y="795130"/>
                </a:moveTo>
                <a:lnTo>
                  <a:pt x="2743200" y="0"/>
                </a:lnTo>
                <a:lnTo>
                  <a:pt x="2743200" y="0"/>
                </a:lnTo>
                <a:lnTo>
                  <a:pt x="2716696" y="13252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="" xmlns:a16="http://schemas.microsoft.com/office/drawing/2014/main" id="{5E75CA8F-0962-4F20-B13A-00B7015ADDC4}"/>
              </a:ext>
            </a:extLst>
          </p:cNvPr>
          <p:cNvCxnSpPr/>
          <p:nvPr/>
        </p:nvCxnSpPr>
        <p:spPr>
          <a:xfrm>
            <a:off x="3320133" y="4653137"/>
            <a:ext cx="603626" cy="70074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contenuto 23">
            <a:extLst>
              <a:ext uri="{FF2B5EF4-FFF2-40B4-BE49-F238E27FC236}">
                <a16:creationId xmlns="" xmlns:a16="http://schemas.microsoft.com/office/drawing/2014/main" id="{F7D54231-4597-43FF-8707-B516B6FB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17" y="4215844"/>
            <a:ext cx="324120" cy="437292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dirty="0"/>
              <a:t>1</a:t>
            </a:r>
          </a:p>
        </p:txBody>
      </p:sp>
      <p:sp>
        <p:nvSpPr>
          <p:cNvPr id="25" name="Segnaposto contenuto 23">
            <a:extLst>
              <a:ext uri="{FF2B5EF4-FFF2-40B4-BE49-F238E27FC236}">
                <a16:creationId xmlns="" xmlns:a16="http://schemas.microsoft.com/office/drawing/2014/main" id="{0DDD454E-DD53-49BA-AC61-8249BD1C9003}"/>
              </a:ext>
            </a:extLst>
          </p:cNvPr>
          <p:cNvSpPr txBox="1">
            <a:spLocks/>
          </p:cNvSpPr>
          <p:nvPr/>
        </p:nvSpPr>
        <p:spPr>
          <a:xfrm>
            <a:off x="4572000" y="3836263"/>
            <a:ext cx="324120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dirty="0"/>
              <a:t>2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="" xmlns:a16="http://schemas.microsoft.com/office/drawing/2014/main" id="{6B1D2B5B-9FB0-4135-91A0-BC30AE314B0C}"/>
              </a:ext>
            </a:extLst>
          </p:cNvPr>
          <p:cNvCxnSpPr/>
          <p:nvPr/>
        </p:nvCxnSpPr>
        <p:spPr>
          <a:xfrm>
            <a:off x="3458958" y="5245798"/>
            <a:ext cx="0" cy="63147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egnaposto contenuto 23">
            <a:extLst>
              <a:ext uri="{FF2B5EF4-FFF2-40B4-BE49-F238E27FC236}">
                <a16:creationId xmlns="" xmlns:a16="http://schemas.microsoft.com/office/drawing/2014/main" id="{123CA7D8-27C6-4810-A4CA-445D228C8190}"/>
              </a:ext>
            </a:extLst>
          </p:cNvPr>
          <p:cNvSpPr txBox="1">
            <a:spLocks/>
          </p:cNvSpPr>
          <p:nvPr/>
        </p:nvSpPr>
        <p:spPr>
          <a:xfrm>
            <a:off x="2882854" y="6289946"/>
            <a:ext cx="1152208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400" dirty="0"/>
              <a:t>1789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5CDC1C9-4188-4380-BE57-C9C9CB22D1BC}"/>
              </a:ext>
            </a:extLst>
          </p:cNvPr>
          <p:cNvGrpSpPr/>
          <p:nvPr/>
        </p:nvGrpSpPr>
        <p:grpSpPr>
          <a:xfrm>
            <a:off x="102642" y="2132856"/>
            <a:ext cx="7386442" cy="3468838"/>
            <a:chOff x="136819" y="2132856"/>
            <a:chExt cx="9846025" cy="3468838"/>
          </a:xfrm>
        </p:grpSpPr>
        <p:cxnSp>
          <p:nvCxnSpPr>
            <p:cNvPr id="9" name="Connettore diritto 8">
              <a:extLst>
                <a:ext uri="{FF2B5EF4-FFF2-40B4-BE49-F238E27FC236}">
                  <a16:creationId xmlns="" xmlns:a16="http://schemas.microsoft.com/office/drawing/2014/main" id="{932D173B-6378-46FB-BCC9-AA63B11EF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819" y="4889902"/>
              <a:ext cx="369620" cy="71179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="" xmlns:a16="http://schemas.microsoft.com/office/drawing/2014/main" id="{A44B32DA-A6AD-4466-AEC3-445C772DB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982" y="4653136"/>
              <a:ext cx="3224246" cy="20148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="" xmlns:a16="http://schemas.microsoft.com/office/drawing/2014/main" id="{7C1DD4F8-F822-4672-AF55-391C48B9840B}"/>
                </a:ext>
              </a:extLst>
            </p:cNvPr>
            <p:cNvCxnSpPr>
              <a:cxnSpLocks/>
            </p:cNvCxnSpPr>
            <p:nvPr/>
          </p:nvCxnSpPr>
          <p:spPr>
            <a:xfrm>
              <a:off x="5208104" y="5353878"/>
              <a:ext cx="4577715" cy="1325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="" xmlns:a16="http://schemas.microsoft.com/office/drawing/2014/main" id="{6B928957-B119-493D-A0A6-290DB84713A1}"/>
                </a:ext>
              </a:extLst>
            </p:cNvPr>
            <p:cNvCxnSpPr/>
            <p:nvPr/>
          </p:nvCxnSpPr>
          <p:spPr>
            <a:xfrm flipV="1">
              <a:off x="3718148" y="4799339"/>
              <a:ext cx="864096" cy="65614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="" xmlns:a16="http://schemas.microsoft.com/office/drawing/2014/main" id="{0C0F1703-A4CE-41B0-9730-1BFFFA63D36A}"/>
                </a:ext>
              </a:extLst>
            </p:cNvPr>
            <p:cNvCxnSpPr/>
            <p:nvPr/>
          </p:nvCxnSpPr>
          <p:spPr>
            <a:xfrm flipV="1">
              <a:off x="4610743" y="4004209"/>
              <a:ext cx="4732276" cy="75052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="" xmlns:a16="http://schemas.microsoft.com/office/drawing/2014/main" id="{2CEDC779-FA4A-436B-B11A-808F3D1CDF4F}"/>
                </a:ext>
              </a:extLst>
            </p:cNvPr>
            <p:cNvCxnSpPr/>
            <p:nvPr/>
          </p:nvCxnSpPr>
          <p:spPr>
            <a:xfrm>
              <a:off x="9343019" y="3981029"/>
              <a:ext cx="495809" cy="81831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="" xmlns:a16="http://schemas.microsoft.com/office/drawing/2014/main" id="{F284BDA9-015A-426C-ABE2-E7EF2D896FAA}"/>
                </a:ext>
              </a:extLst>
            </p:cNvPr>
            <p:cNvCxnSpPr/>
            <p:nvPr/>
          </p:nvCxnSpPr>
          <p:spPr>
            <a:xfrm flipV="1">
              <a:off x="9118748" y="2132856"/>
              <a:ext cx="864096" cy="346883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="" xmlns:a16="http://schemas.microsoft.com/office/drawing/2014/main" id="{DB08F689-9E6C-48CA-8D27-1E049518E4CB}"/>
                </a:ext>
              </a:extLst>
            </p:cNvPr>
            <p:cNvCxnSpPr/>
            <p:nvPr/>
          </p:nvCxnSpPr>
          <p:spPr>
            <a:xfrm flipV="1">
              <a:off x="506439" y="4872260"/>
              <a:ext cx="217603" cy="1764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="" xmlns:a16="http://schemas.microsoft.com/office/drawing/2014/main" id="{87604A01-D62F-4423-B4E8-A2F748878CEA}"/>
                </a:ext>
              </a:extLst>
            </p:cNvPr>
            <p:cNvCxnSpPr/>
            <p:nvPr/>
          </p:nvCxnSpPr>
          <p:spPr>
            <a:xfrm flipV="1">
              <a:off x="914163" y="4872260"/>
              <a:ext cx="172515" cy="882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/>
          <p:cNvSpPr txBox="1"/>
          <p:nvPr/>
        </p:nvSpPr>
        <p:spPr>
          <a:xfrm>
            <a:off x="574515" y="2852936"/>
            <a:ext cx="17200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agricola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37579" y="2924944"/>
            <a:ext cx="197294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industriale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1330796" y="3429000"/>
            <a:ext cx="324120" cy="72008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085819" y="3356992"/>
            <a:ext cx="432161" cy="5040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4466CEE-C677-4172-BDCD-164EF826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passaggi sistemici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="" xmlns:a16="http://schemas.microsoft.com/office/drawing/2014/main" id="{61B8F8E5-41B2-45BD-B661-901309CA72E9}"/>
              </a:ext>
            </a:extLst>
          </p:cNvPr>
          <p:cNvSpPr/>
          <p:nvPr/>
        </p:nvSpPr>
        <p:spPr>
          <a:xfrm>
            <a:off x="994172" y="2968488"/>
            <a:ext cx="2017590" cy="1957305"/>
          </a:xfrm>
          <a:custGeom>
            <a:avLst/>
            <a:gdLst>
              <a:gd name="connsiteX0" fmla="*/ 0 w 2689420"/>
              <a:gd name="connsiteY0" fmla="*/ 1895061 h 1957305"/>
              <a:gd name="connsiteX1" fmla="*/ 2584174 w 2689420"/>
              <a:gd name="connsiteY1" fmla="*/ 1948070 h 1957305"/>
              <a:gd name="connsiteX2" fmla="*/ 2186609 w 2689420"/>
              <a:gd name="connsiteY2" fmla="*/ 1895061 h 1957305"/>
              <a:gd name="connsiteX3" fmla="*/ 2173357 w 2689420"/>
              <a:gd name="connsiteY3" fmla="*/ 1378226 h 1957305"/>
              <a:gd name="connsiteX4" fmla="*/ 901148 w 2689420"/>
              <a:gd name="connsiteY4" fmla="*/ 1736035 h 1957305"/>
              <a:gd name="connsiteX5" fmla="*/ 357809 w 2689420"/>
              <a:gd name="connsiteY5" fmla="*/ 0 h 1957305"/>
              <a:gd name="connsiteX6" fmla="*/ 357809 w 2689420"/>
              <a:gd name="connsiteY6" fmla="*/ 0 h 1957305"/>
              <a:gd name="connsiteX7" fmla="*/ 1696279 w 2689420"/>
              <a:gd name="connsiteY7" fmla="*/ 569843 h 1957305"/>
              <a:gd name="connsiteX8" fmla="*/ 1696279 w 2689420"/>
              <a:gd name="connsiteY8" fmla="*/ 569843 h 19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20" h="1957305">
                <a:moveTo>
                  <a:pt x="0" y="1895061"/>
                </a:moveTo>
                <a:lnTo>
                  <a:pt x="2584174" y="1948070"/>
                </a:lnTo>
                <a:cubicBezTo>
                  <a:pt x="2948609" y="1948070"/>
                  <a:pt x="2255078" y="1990035"/>
                  <a:pt x="2186609" y="1895061"/>
                </a:cubicBezTo>
                <a:cubicBezTo>
                  <a:pt x="2118140" y="1800087"/>
                  <a:pt x="2387601" y="1404730"/>
                  <a:pt x="2173357" y="1378226"/>
                </a:cubicBezTo>
                <a:cubicBezTo>
                  <a:pt x="1959114" y="1351722"/>
                  <a:pt x="1203739" y="1965739"/>
                  <a:pt x="901148" y="1736035"/>
                </a:cubicBezTo>
                <a:cubicBezTo>
                  <a:pt x="598557" y="1506331"/>
                  <a:pt x="357809" y="0"/>
                  <a:pt x="357809" y="0"/>
                </a:cubicBezTo>
                <a:lnTo>
                  <a:pt x="357809" y="0"/>
                </a:lnTo>
                <a:lnTo>
                  <a:pt x="1696279" y="569843"/>
                </a:lnTo>
                <a:lnTo>
                  <a:pt x="1696279" y="56984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="" xmlns:a16="http://schemas.microsoft.com/office/drawing/2014/main" id="{DF937588-606A-4916-BA27-1B75C92499C3}"/>
              </a:ext>
            </a:extLst>
          </p:cNvPr>
          <p:cNvSpPr/>
          <p:nvPr/>
        </p:nvSpPr>
        <p:spPr>
          <a:xfrm>
            <a:off x="815221" y="4252024"/>
            <a:ext cx="5885498" cy="1349670"/>
          </a:xfrm>
          <a:custGeom>
            <a:avLst/>
            <a:gdLst>
              <a:gd name="connsiteX0" fmla="*/ 0 w 7845287"/>
              <a:gd name="connsiteY0" fmla="*/ 1287385 h 1349670"/>
              <a:gd name="connsiteX1" fmla="*/ 715618 w 7845287"/>
              <a:gd name="connsiteY1" fmla="*/ 1247628 h 1349670"/>
              <a:gd name="connsiteX2" fmla="*/ 1311965 w 7845287"/>
              <a:gd name="connsiteY2" fmla="*/ 333228 h 1349670"/>
              <a:gd name="connsiteX3" fmla="*/ 3140765 w 7845287"/>
              <a:gd name="connsiteY3" fmla="*/ 41680 h 1349670"/>
              <a:gd name="connsiteX4" fmla="*/ 4333461 w 7845287"/>
              <a:gd name="connsiteY4" fmla="*/ 1154863 h 1349670"/>
              <a:gd name="connsiteX5" fmla="*/ 7673009 w 7845287"/>
              <a:gd name="connsiteY5" fmla="*/ 1287385 h 1349670"/>
              <a:gd name="connsiteX6" fmla="*/ 7673009 w 7845287"/>
              <a:gd name="connsiteY6" fmla="*/ 1287385 h 1349670"/>
              <a:gd name="connsiteX7" fmla="*/ 7845287 w 7845287"/>
              <a:gd name="connsiteY7" fmla="*/ 1274133 h 13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5287" h="1349670">
                <a:moveTo>
                  <a:pt x="0" y="1287385"/>
                </a:moveTo>
                <a:cubicBezTo>
                  <a:pt x="248478" y="1347019"/>
                  <a:pt x="496957" y="1406654"/>
                  <a:pt x="715618" y="1247628"/>
                </a:cubicBezTo>
                <a:cubicBezTo>
                  <a:pt x="934279" y="1088602"/>
                  <a:pt x="907774" y="534219"/>
                  <a:pt x="1311965" y="333228"/>
                </a:cubicBezTo>
                <a:cubicBezTo>
                  <a:pt x="1716156" y="132237"/>
                  <a:pt x="2637182" y="-95259"/>
                  <a:pt x="3140765" y="41680"/>
                </a:cubicBezTo>
                <a:cubicBezTo>
                  <a:pt x="3644348" y="178619"/>
                  <a:pt x="3578087" y="947246"/>
                  <a:pt x="4333461" y="1154863"/>
                </a:cubicBezTo>
                <a:cubicBezTo>
                  <a:pt x="5088835" y="1362480"/>
                  <a:pt x="7673009" y="1287385"/>
                  <a:pt x="7673009" y="1287385"/>
                </a:cubicBezTo>
                <a:lnTo>
                  <a:pt x="7673009" y="1287385"/>
                </a:lnTo>
                <a:lnTo>
                  <a:pt x="7845287" y="127413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: forma 5">
            <a:extLst>
              <a:ext uri="{FF2B5EF4-FFF2-40B4-BE49-F238E27FC236}">
                <a16:creationId xmlns="" xmlns:a16="http://schemas.microsoft.com/office/drawing/2014/main" id="{DE0604E6-4FD5-4322-A9BF-7D0F5D2C7EA7}"/>
              </a:ext>
            </a:extLst>
          </p:cNvPr>
          <p:cNvSpPr/>
          <p:nvPr/>
        </p:nvSpPr>
        <p:spPr>
          <a:xfrm>
            <a:off x="1183065" y="2509630"/>
            <a:ext cx="4503598" cy="2486441"/>
          </a:xfrm>
          <a:custGeom>
            <a:avLst/>
            <a:gdLst>
              <a:gd name="connsiteX0" fmla="*/ 0 w 6003234"/>
              <a:gd name="connsiteY0" fmla="*/ 2075623 h 2486441"/>
              <a:gd name="connsiteX1" fmla="*/ 3458817 w 6003234"/>
              <a:gd name="connsiteY1" fmla="*/ 233571 h 2486441"/>
              <a:gd name="connsiteX2" fmla="*/ 5261113 w 6003234"/>
              <a:gd name="connsiteY2" fmla="*/ 273328 h 2486441"/>
              <a:gd name="connsiteX3" fmla="*/ 6003234 w 6003234"/>
              <a:gd name="connsiteY3" fmla="*/ 2486441 h 2486441"/>
              <a:gd name="connsiteX4" fmla="*/ 6003234 w 6003234"/>
              <a:gd name="connsiteY4" fmla="*/ 2486441 h 24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3234" h="2486441">
                <a:moveTo>
                  <a:pt x="0" y="2075623"/>
                </a:moveTo>
                <a:cubicBezTo>
                  <a:pt x="1290982" y="1304788"/>
                  <a:pt x="2581965" y="533953"/>
                  <a:pt x="3458817" y="233571"/>
                </a:cubicBezTo>
                <a:cubicBezTo>
                  <a:pt x="4335669" y="-66811"/>
                  <a:pt x="4837044" y="-102150"/>
                  <a:pt x="5261113" y="273328"/>
                </a:cubicBezTo>
                <a:cubicBezTo>
                  <a:pt x="5685182" y="648806"/>
                  <a:pt x="6003234" y="2486441"/>
                  <a:pt x="6003234" y="2486441"/>
                </a:cubicBezTo>
                <a:lnTo>
                  <a:pt x="6003234" y="248644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F0723C90-CB90-4D24-B081-50280A1F5048}"/>
              </a:ext>
            </a:extLst>
          </p:cNvPr>
          <p:cNvSpPr/>
          <p:nvPr/>
        </p:nvSpPr>
        <p:spPr>
          <a:xfrm>
            <a:off x="1511141" y="3326296"/>
            <a:ext cx="2057936" cy="795130"/>
          </a:xfrm>
          <a:custGeom>
            <a:avLst/>
            <a:gdLst>
              <a:gd name="connsiteX0" fmla="*/ 0 w 2743200"/>
              <a:gd name="connsiteY0" fmla="*/ 795130 h 795130"/>
              <a:gd name="connsiteX1" fmla="*/ 2743200 w 2743200"/>
              <a:gd name="connsiteY1" fmla="*/ 0 h 795130"/>
              <a:gd name="connsiteX2" fmla="*/ 2743200 w 2743200"/>
              <a:gd name="connsiteY2" fmla="*/ 0 h 795130"/>
              <a:gd name="connsiteX3" fmla="*/ 2716696 w 2743200"/>
              <a:gd name="connsiteY3" fmla="*/ 13252 h 7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795130">
                <a:moveTo>
                  <a:pt x="0" y="795130"/>
                </a:moveTo>
                <a:lnTo>
                  <a:pt x="2743200" y="0"/>
                </a:lnTo>
                <a:lnTo>
                  <a:pt x="2743200" y="0"/>
                </a:lnTo>
                <a:lnTo>
                  <a:pt x="2716696" y="13252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="" xmlns:a16="http://schemas.microsoft.com/office/drawing/2014/main" id="{5E75CA8F-0962-4F20-B13A-00B7015ADDC4}"/>
              </a:ext>
            </a:extLst>
          </p:cNvPr>
          <p:cNvCxnSpPr/>
          <p:nvPr/>
        </p:nvCxnSpPr>
        <p:spPr>
          <a:xfrm>
            <a:off x="3320133" y="4653137"/>
            <a:ext cx="603626" cy="70074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contenuto 23">
            <a:extLst>
              <a:ext uri="{FF2B5EF4-FFF2-40B4-BE49-F238E27FC236}">
                <a16:creationId xmlns="" xmlns:a16="http://schemas.microsoft.com/office/drawing/2014/main" id="{F7D54231-4597-43FF-8707-B516B6FB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17" y="4215844"/>
            <a:ext cx="324120" cy="437292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dirty="0"/>
              <a:t>1</a:t>
            </a:r>
          </a:p>
        </p:txBody>
      </p:sp>
      <p:sp>
        <p:nvSpPr>
          <p:cNvPr id="25" name="Segnaposto contenuto 23">
            <a:extLst>
              <a:ext uri="{FF2B5EF4-FFF2-40B4-BE49-F238E27FC236}">
                <a16:creationId xmlns="" xmlns:a16="http://schemas.microsoft.com/office/drawing/2014/main" id="{0DDD454E-DD53-49BA-AC61-8249BD1C9003}"/>
              </a:ext>
            </a:extLst>
          </p:cNvPr>
          <p:cNvSpPr txBox="1">
            <a:spLocks/>
          </p:cNvSpPr>
          <p:nvPr/>
        </p:nvSpPr>
        <p:spPr>
          <a:xfrm>
            <a:off x="4572000" y="3836263"/>
            <a:ext cx="324120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dirty="0"/>
              <a:t>2</a:t>
            </a:r>
          </a:p>
        </p:txBody>
      </p:sp>
      <p:sp>
        <p:nvSpPr>
          <p:cNvPr id="26" name="Segnaposto contenuto 23">
            <a:extLst>
              <a:ext uri="{FF2B5EF4-FFF2-40B4-BE49-F238E27FC236}">
                <a16:creationId xmlns="" xmlns:a16="http://schemas.microsoft.com/office/drawing/2014/main" id="{996DDE4E-6132-48B3-8E43-F4CE80939CEA}"/>
              </a:ext>
            </a:extLst>
          </p:cNvPr>
          <p:cNvSpPr txBox="1">
            <a:spLocks/>
          </p:cNvSpPr>
          <p:nvPr/>
        </p:nvSpPr>
        <p:spPr>
          <a:xfrm>
            <a:off x="6870947" y="2638072"/>
            <a:ext cx="324120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dirty="0"/>
              <a:t>3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="" xmlns:a16="http://schemas.microsoft.com/office/drawing/2014/main" id="{6B1D2B5B-9FB0-4135-91A0-BC30AE314B0C}"/>
              </a:ext>
            </a:extLst>
          </p:cNvPr>
          <p:cNvCxnSpPr/>
          <p:nvPr/>
        </p:nvCxnSpPr>
        <p:spPr>
          <a:xfrm>
            <a:off x="3458958" y="5245798"/>
            <a:ext cx="0" cy="63147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egnaposto contenuto 23">
            <a:extLst>
              <a:ext uri="{FF2B5EF4-FFF2-40B4-BE49-F238E27FC236}">
                <a16:creationId xmlns="" xmlns:a16="http://schemas.microsoft.com/office/drawing/2014/main" id="{123CA7D8-27C6-4810-A4CA-445D228C8190}"/>
              </a:ext>
            </a:extLst>
          </p:cNvPr>
          <p:cNvSpPr txBox="1">
            <a:spLocks/>
          </p:cNvSpPr>
          <p:nvPr/>
        </p:nvSpPr>
        <p:spPr>
          <a:xfrm>
            <a:off x="2882854" y="6289946"/>
            <a:ext cx="1152208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400" dirty="0"/>
              <a:t>1789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5CDC1C9-4188-4380-BE57-C9C9CB22D1BC}"/>
              </a:ext>
            </a:extLst>
          </p:cNvPr>
          <p:cNvGrpSpPr/>
          <p:nvPr/>
        </p:nvGrpSpPr>
        <p:grpSpPr>
          <a:xfrm>
            <a:off x="102642" y="2132856"/>
            <a:ext cx="7386442" cy="3468838"/>
            <a:chOff x="136819" y="2132856"/>
            <a:chExt cx="9846025" cy="3468838"/>
          </a:xfrm>
        </p:grpSpPr>
        <p:cxnSp>
          <p:nvCxnSpPr>
            <p:cNvPr id="9" name="Connettore diritto 8">
              <a:extLst>
                <a:ext uri="{FF2B5EF4-FFF2-40B4-BE49-F238E27FC236}">
                  <a16:creationId xmlns="" xmlns:a16="http://schemas.microsoft.com/office/drawing/2014/main" id="{932D173B-6378-46FB-BCC9-AA63B11EF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819" y="4889902"/>
              <a:ext cx="369620" cy="71179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="" xmlns:a16="http://schemas.microsoft.com/office/drawing/2014/main" id="{A44B32DA-A6AD-4466-AEC3-445C772DB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982" y="4653136"/>
              <a:ext cx="3224246" cy="20148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="" xmlns:a16="http://schemas.microsoft.com/office/drawing/2014/main" id="{7C1DD4F8-F822-4672-AF55-391C48B9840B}"/>
                </a:ext>
              </a:extLst>
            </p:cNvPr>
            <p:cNvCxnSpPr>
              <a:cxnSpLocks/>
            </p:cNvCxnSpPr>
            <p:nvPr/>
          </p:nvCxnSpPr>
          <p:spPr>
            <a:xfrm>
              <a:off x="5208104" y="5353878"/>
              <a:ext cx="4577715" cy="1325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="" xmlns:a16="http://schemas.microsoft.com/office/drawing/2014/main" id="{6B928957-B119-493D-A0A6-290DB84713A1}"/>
                </a:ext>
              </a:extLst>
            </p:cNvPr>
            <p:cNvCxnSpPr/>
            <p:nvPr/>
          </p:nvCxnSpPr>
          <p:spPr>
            <a:xfrm flipV="1">
              <a:off x="3718148" y="4799339"/>
              <a:ext cx="864096" cy="65614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="" xmlns:a16="http://schemas.microsoft.com/office/drawing/2014/main" id="{0C0F1703-A4CE-41B0-9730-1BFFFA63D36A}"/>
                </a:ext>
              </a:extLst>
            </p:cNvPr>
            <p:cNvCxnSpPr/>
            <p:nvPr/>
          </p:nvCxnSpPr>
          <p:spPr>
            <a:xfrm flipV="1">
              <a:off x="4610743" y="4004209"/>
              <a:ext cx="4732276" cy="75052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="" xmlns:a16="http://schemas.microsoft.com/office/drawing/2014/main" id="{2CEDC779-FA4A-436B-B11A-808F3D1CDF4F}"/>
                </a:ext>
              </a:extLst>
            </p:cNvPr>
            <p:cNvCxnSpPr/>
            <p:nvPr/>
          </p:nvCxnSpPr>
          <p:spPr>
            <a:xfrm>
              <a:off x="9343019" y="3981029"/>
              <a:ext cx="495809" cy="81831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="" xmlns:a16="http://schemas.microsoft.com/office/drawing/2014/main" id="{F284BDA9-015A-426C-ABE2-E7EF2D896FAA}"/>
                </a:ext>
              </a:extLst>
            </p:cNvPr>
            <p:cNvCxnSpPr/>
            <p:nvPr/>
          </p:nvCxnSpPr>
          <p:spPr>
            <a:xfrm flipV="1">
              <a:off x="9118748" y="2132856"/>
              <a:ext cx="864096" cy="346883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="" xmlns:a16="http://schemas.microsoft.com/office/drawing/2014/main" id="{DB08F689-9E6C-48CA-8D27-1E049518E4CB}"/>
                </a:ext>
              </a:extLst>
            </p:cNvPr>
            <p:cNvCxnSpPr/>
            <p:nvPr/>
          </p:nvCxnSpPr>
          <p:spPr>
            <a:xfrm flipV="1">
              <a:off x="506439" y="4872260"/>
              <a:ext cx="217603" cy="1764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="" xmlns:a16="http://schemas.microsoft.com/office/drawing/2014/main" id="{87604A01-D62F-4423-B4E8-A2F748878CEA}"/>
                </a:ext>
              </a:extLst>
            </p:cNvPr>
            <p:cNvCxnSpPr/>
            <p:nvPr/>
          </p:nvCxnSpPr>
          <p:spPr>
            <a:xfrm flipV="1">
              <a:off x="914163" y="4872260"/>
              <a:ext cx="172515" cy="882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/>
          <p:cNvSpPr txBox="1"/>
          <p:nvPr/>
        </p:nvSpPr>
        <p:spPr>
          <a:xfrm>
            <a:off x="574515" y="2852936"/>
            <a:ext cx="17200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agricola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37579" y="2924944"/>
            <a:ext cx="197294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industriale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58180" y="1988840"/>
            <a:ext cx="265450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dell’informazione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1330796" y="3429000"/>
            <a:ext cx="324120" cy="72008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085819" y="3356992"/>
            <a:ext cx="432161" cy="5040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030541" y="2420888"/>
            <a:ext cx="756281" cy="4320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4466CEE-C677-4172-BDCD-164EF826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passaggi sistemici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="" xmlns:a16="http://schemas.microsoft.com/office/drawing/2014/main" id="{61B8F8E5-41B2-45BD-B661-901309CA72E9}"/>
              </a:ext>
            </a:extLst>
          </p:cNvPr>
          <p:cNvSpPr/>
          <p:nvPr/>
        </p:nvSpPr>
        <p:spPr>
          <a:xfrm>
            <a:off x="994172" y="2968488"/>
            <a:ext cx="2017590" cy="1957305"/>
          </a:xfrm>
          <a:custGeom>
            <a:avLst/>
            <a:gdLst>
              <a:gd name="connsiteX0" fmla="*/ 0 w 2689420"/>
              <a:gd name="connsiteY0" fmla="*/ 1895061 h 1957305"/>
              <a:gd name="connsiteX1" fmla="*/ 2584174 w 2689420"/>
              <a:gd name="connsiteY1" fmla="*/ 1948070 h 1957305"/>
              <a:gd name="connsiteX2" fmla="*/ 2186609 w 2689420"/>
              <a:gd name="connsiteY2" fmla="*/ 1895061 h 1957305"/>
              <a:gd name="connsiteX3" fmla="*/ 2173357 w 2689420"/>
              <a:gd name="connsiteY3" fmla="*/ 1378226 h 1957305"/>
              <a:gd name="connsiteX4" fmla="*/ 901148 w 2689420"/>
              <a:gd name="connsiteY4" fmla="*/ 1736035 h 1957305"/>
              <a:gd name="connsiteX5" fmla="*/ 357809 w 2689420"/>
              <a:gd name="connsiteY5" fmla="*/ 0 h 1957305"/>
              <a:gd name="connsiteX6" fmla="*/ 357809 w 2689420"/>
              <a:gd name="connsiteY6" fmla="*/ 0 h 1957305"/>
              <a:gd name="connsiteX7" fmla="*/ 1696279 w 2689420"/>
              <a:gd name="connsiteY7" fmla="*/ 569843 h 1957305"/>
              <a:gd name="connsiteX8" fmla="*/ 1696279 w 2689420"/>
              <a:gd name="connsiteY8" fmla="*/ 569843 h 19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20" h="1957305">
                <a:moveTo>
                  <a:pt x="0" y="1895061"/>
                </a:moveTo>
                <a:lnTo>
                  <a:pt x="2584174" y="1948070"/>
                </a:lnTo>
                <a:cubicBezTo>
                  <a:pt x="2948609" y="1948070"/>
                  <a:pt x="2255078" y="1990035"/>
                  <a:pt x="2186609" y="1895061"/>
                </a:cubicBezTo>
                <a:cubicBezTo>
                  <a:pt x="2118140" y="1800087"/>
                  <a:pt x="2387601" y="1404730"/>
                  <a:pt x="2173357" y="1378226"/>
                </a:cubicBezTo>
                <a:cubicBezTo>
                  <a:pt x="1959114" y="1351722"/>
                  <a:pt x="1203739" y="1965739"/>
                  <a:pt x="901148" y="1736035"/>
                </a:cubicBezTo>
                <a:cubicBezTo>
                  <a:pt x="598557" y="1506331"/>
                  <a:pt x="357809" y="0"/>
                  <a:pt x="357809" y="0"/>
                </a:cubicBezTo>
                <a:lnTo>
                  <a:pt x="357809" y="0"/>
                </a:lnTo>
                <a:lnTo>
                  <a:pt x="1696279" y="569843"/>
                </a:lnTo>
                <a:lnTo>
                  <a:pt x="1696279" y="56984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="" xmlns:a16="http://schemas.microsoft.com/office/drawing/2014/main" id="{DF937588-606A-4916-BA27-1B75C92499C3}"/>
              </a:ext>
            </a:extLst>
          </p:cNvPr>
          <p:cNvSpPr/>
          <p:nvPr/>
        </p:nvSpPr>
        <p:spPr>
          <a:xfrm>
            <a:off x="815221" y="4252024"/>
            <a:ext cx="5885498" cy="1349670"/>
          </a:xfrm>
          <a:custGeom>
            <a:avLst/>
            <a:gdLst>
              <a:gd name="connsiteX0" fmla="*/ 0 w 7845287"/>
              <a:gd name="connsiteY0" fmla="*/ 1287385 h 1349670"/>
              <a:gd name="connsiteX1" fmla="*/ 715618 w 7845287"/>
              <a:gd name="connsiteY1" fmla="*/ 1247628 h 1349670"/>
              <a:gd name="connsiteX2" fmla="*/ 1311965 w 7845287"/>
              <a:gd name="connsiteY2" fmla="*/ 333228 h 1349670"/>
              <a:gd name="connsiteX3" fmla="*/ 3140765 w 7845287"/>
              <a:gd name="connsiteY3" fmla="*/ 41680 h 1349670"/>
              <a:gd name="connsiteX4" fmla="*/ 4333461 w 7845287"/>
              <a:gd name="connsiteY4" fmla="*/ 1154863 h 1349670"/>
              <a:gd name="connsiteX5" fmla="*/ 7673009 w 7845287"/>
              <a:gd name="connsiteY5" fmla="*/ 1287385 h 1349670"/>
              <a:gd name="connsiteX6" fmla="*/ 7673009 w 7845287"/>
              <a:gd name="connsiteY6" fmla="*/ 1287385 h 1349670"/>
              <a:gd name="connsiteX7" fmla="*/ 7845287 w 7845287"/>
              <a:gd name="connsiteY7" fmla="*/ 1274133 h 13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5287" h="1349670">
                <a:moveTo>
                  <a:pt x="0" y="1287385"/>
                </a:moveTo>
                <a:cubicBezTo>
                  <a:pt x="248478" y="1347019"/>
                  <a:pt x="496957" y="1406654"/>
                  <a:pt x="715618" y="1247628"/>
                </a:cubicBezTo>
                <a:cubicBezTo>
                  <a:pt x="934279" y="1088602"/>
                  <a:pt x="907774" y="534219"/>
                  <a:pt x="1311965" y="333228"/>
                </a:cubicBezTo>
                <a:cubicBezTo>
                  <a:pt x="1716156" y="132237"/>
                  <a:pt x="2637182" y="-95259"/>
                  <a:pt x="3140765" y="41680"/>
                </a:cubicBezTo>
                <a:cubicBezTo>
                  <a:pt x="3644348" y="178619"/>
                  <a:pt x="3578087" y="947246"/>
                  <a:pt x="4333461" y="1154863"/>
                </a:cubicBezTo>
                <a:cubicBezTo>
                  <a:pt x="5088835" y="1362480"/>
                  <a:pt x="7673009" y="1287385"/>
                  <a:pt x="7673009" y="1287385"/>
                </a:cubicBezTo>
                <a:lnTo>
                  <a:pt x="7673009" y="1287385"/>
                </a:lnTo>
                <a:lnTo>
                  <a:pt x="7845287" y="1274133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: forma 5">
            <a:extLst>
              <a:ext uri="{FF2B5EF4-FFF2-40B4-BE49-F238E27FC236}">
                <a16:creationId xmlns="" xmlns:a16="http://schemas.microsoft.com/office/drawing/2014/main" id="{DE0604E6-4FD5-4322-A9BF-7D0F5D2C7EA7}"/>
              </a:ext>
            </a:extLst>
          </p:cNvPr>
          <p:cNvSpPr/>
          <p:nvPr/>
        </p:nvSpPr>
        <p:spPr>
          <a:xfrm>
            <a:off x="1183065" y="2509630"/>
            <a:ext cx="4503598" cy="2486441"/>
          </a:xfrm>
          <a:custGeom>
            <a:avLst/>
            <a:gdLst>
              <a:gd name="connsiteX0" fmla="*/ 0 w 6003234"/>
              <a:gd name="connsiteY0" fmla="*/ 2075623 h 2486441"/>
              <a:gd name="connsiteX1" fmla="*/ 3458817 w 6003234"/>
              <a:gd name="connsiteY1" fmla="*/ 233571 h 2486441"/>
              <a:gd name="connsiteX2" fmla="*/ 5261113 w 6003234"/>
              <a:gd name="connsiteY2" fmla="*/ 273328 h 2486441"/>
              <a:gd name="connsiteX3" fmla="*/ 6003234 w 6003234"/>
              <a:gd name="connsiteY3" fmla="*/ 2486441 h 2486441"/>
              <a:gd name="connsiteX4" fmla="*/ 6003234 w 6003234"/>
              <a:gd name="connsiteY4" fmla="*/ 2486441 h 24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3234" h="2486441">
                <a:moveTo>
                  <a:pt x="0" y="2075623"/>
                </a:moveTo>
                <a:cubicBezTo>
                  <a:pt x="1290982" y="1304788"/>
                  <a:pt x="2581965" y="533953"/>
                  <a:pt x="3458817" y="233571"/>
                </a:cubicBezTo>
                <a:cubicBezTo>
                  <a:pt x="4335669" y="-66811"/>
                  <a:pt x="4837044" y="-102150"/>
                  <a:pt x="5261113" y="273328"/>
                </a:cubicBezTo>
                <a:cubicBezTo>
                  <a:pt x="5685182" y="648806"/>
                  <a:pt x="6003234" y="2486441"/>
                  <a:pt x="6003234" y="2486441"/>
                </a:cubicBezTo>
                <a:lnTo>
                  <a:pt x="6003234" y="248644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F0723C90-CB90-4D24-B081-50280A1F5048}"/>
              </a:ext>
            </a:extLst>
          </p:cNvPr>
          <p:cNvSpPr/>
          <p:nvPr/>
        </p:nvSpPr>
        <p:spPr>
          <a:xfrm>
            <a:off x="1511141" y="3326296"/>
            <a:ext cx="2057936" cy="795130"/>
          </a:xfrm>
          <a:custGeom>
            <a:avLst/>
            <a:gdLst>
              <a:gd name="connsiteX0" fmla="*/ 0 w 2743200"/>
              <a:gd name="connsiteY0" fmla="*/ 795130 h 795130"/>
              <a:gd name="connsiteX1" fmla="*/ 2743200 w 2743200"/>
              <a:gd name="connsiteY1" fmla="*/ 0 h 795130"/>
              <a:gd name="connsiteX2" fmla="*/ 2743200 w 2743200"/>
              <a:gd name="connsiteY2" fmla="*/ 0 h 795130"/>
              <a:gd name="connsiteX3" fmla="*/ 2716696 w 2743200"/>
              <a:gd name="connsiteY3" fmla="*/ 13252 h 7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795130">
                <a:moveTo>
                  <a:pt x="0" y="795130"/>
                </a:moveTo>
                <a:lnTo>
                  <a:pt x="2743200" y="0"/>
                </a:lnTo>
                <a:lnTo>
                  <a:pt x="2743200" y="0"/>
                </a:lnTo>
                <a:lnTo>
                  <a:pt x="2716696" y="13252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="" xmlns:a16="http://schemas.microsoft.com/office/drawing/2014/main" id="{5E75CA8F-0962-4F20-B13A-00B7015ADDC4}"/>
              </a:ext>
            </a:extLst>
          </p:cNvPr>
          <p:cNvCxnSpPr/>
          <p:nvPr/>
        </p:nvCxnSpPr>
        <p:spPr>
          <a:xfrm>
            <a:off x="3320133" y="4653137"/>
            <a:ext cx="603626" cy="70074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contenuto 23">
            <a:extLst>
              <a:ext uri="{FF2B5EF4-FFF2-40B4-BE49-F238E27FC236}">
                <a16:creationId xmlns="" xmlns:a16="http://schemas.microsoft.com/office/drawing/2014/main" id="{F7D54231-4597-43FF-8707-B516B6FB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17" y="4215844"/>
            <a:ext cx="324120" cy="437292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dirty="0"/>
              <a:t>1</a:t>
            </a:r>
          </a:p>
        </p:txBody>
      </p:sp>
      <p:sp>
        <p:nvSpPr>
          <p:cNvPr id="25" name="Segnaposto contenuto 23">
            <a:extLst>
              <a:ext uri="{FF2B5EF4-FFF2-40B4-BE49-F238E27FC236}">
                <a16:creationId xmlns="" xmlns:a16="http://schemas.microsoft.com/office/drawing/2014/main" id="{0DDD454E-DD53-49BA-AC61-8249BD1C9003}"/>
              </a:ext>
            </a:extLst>
          </p:cNvPr>
          <p:cNvSpPr txBox="1">
            <a:spLocks/>
          </p:cNvSpPr>
          <p:nvPr/>
        </p:nvSpPr>
        <p:spPr>
          <a:xfrm>
            <a:off x="4572000" y="3836263"/>
            <a:ext cx="324120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dirty="0"/>
              <a:t>2</a:t>
            </a:r>
          </a:p>
        </p:txBody>
      </p:sp>
      <p:sp>
        <p:nvSpPr>
          <p:cNvPr id="26" name="Segnaposto contenuto 23">
            <a:extLst>
              <a:ext uri="{FF2B5EF4-FFF2-40B4-BE49-F238E27FC236}">
                <a16:creationId xmlns="" xmlns:a16="http://schemas.microsoft.com/office/drawing/2014/main" id="{996DDE4E-6132-48B3-8E43-F4CE80939CEA}"/>
              </a:ext>
            </a:extLst>
          </p:cNvPr>
          <p:cNvSpPr txBox="1">
            <a:spLocks/>
          </p:cNvSpPr>
          <p:nvPr/>
        </p:nvSpPr>
        <p:spPr>
          <a:xfrm>
            <a:off x="6870947" y="2638072"/>
            <a:ext cx="324120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dirty="0"/>
              <a:t>3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="" xmlns:a16="http://schemas.microsoft.com/office/drawing/2014/main" id="{6B1D2B5B-9FB0-4135-91A0-BC30AE314B0C}"/>
              </a:ext>
            </a:extLst>
          </p:cNvPr>
          <p:cNvCxnSpPr/>
          <p:nvPr/>
        </p:nvCxnSpPr>
        <p:spPr>
          <a:xfrm>
            <a:off x="3458958" y="5245798"/>
            <a:ext cx="0" cy="63147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egnaposto contenuto 23">
            <a:extLst>
              <a:ext uri="{FF2B5EF4-FFF2-40B4-BE49-F238E27FC236}">
                <a16:creationId xmlns="" xmlns:a16="http://schemas.microsoft.com/office/drawing/2014/main" id="{123CA7D8-27C6-4810-A4CA-445D228C8190}"/>
              </a:ext>
            </a:extLst>
          </p:cNvPr>
          <p:cNvSpPr txBox="1">
            <a:spLocks/>
          </p:cNvSpPr>
          <p:nvPr/>
        </p:nvSpPr>
        <p:spPr>
          <a:xfrm>
            <a:off x="2882854" y="6289946"/>
            <a:ext cx="1152208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400" dirty="0"/>
              <a:t>1789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65CDC1C9-4188-4380-BE57-C9C9CB22D1BC}"/>
              </a:ext>
            </a:extLst>
          </p:cNvPr>
          <p:cNvGrpSpPr/>
          <p:nvPr/>
        </p:nvGrpSpPr>
        <p:grpSpPr>
          <a:xfrm>
            <a:off x="102642" y="2132856"/>
            <a:ext cx="7386442" cy="3744416"/>
            <a:chOff x="136819" y="2132856"/>
            <a:chExt cx="9846025" cy="3744416"/>
          </a:xfrm>
        </p:grpSpPr>
        <p:cxnSp>
          <p:nvCxnSpPr>
            <p:cNvPr id="9" name="Connettore diritto 8">
              <a:extLst>
                <a:ext uri="{FF2B5EF4-FFF2-40B4-BE49-F238E27FC236}">
                  <a16:creationId xmlns="" xmlns:a16="http://schemas.microsoft.com/office/drawing/2014/main" id="{932D173B-6378-46FB-BCC9-AA63B11EF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819" y="4889902"/>
              <a:ext cx="369620" cy="71179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="" xmlns:a16="http://schemas.microsoft.com/office/drawing/2014/main" id="{A44B32DA-A6AD-4466-AEC3-445C772DB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982" y="4653136"/>
              <a:ext cx="3224246" cy="20148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="" xmlns:a16="http://schemas.microsoft.com/office/drawing/2014/main" id="{7C1DD4F8-F822-4672-AF55-391C48B9840B}"/>
                </a:ext>
              </a:extLst>
            </p:cNvPr>
            <p:cNvCxnSpPr>
              <a:cxnSpLocks/>
            </p:cNvCxnSpPr>
            <p:nvPr/>
          </p:nvCxnSpPr>
          <p:spPr>
            <a:xfrm>
              <a:off x="5208104" y="5353878"/>
              <a:ext cx="4577715" cy="1325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="" xmlns:a16="http://schemas.microsoft.com/office/drawing/2014/main" id="{6B928957-B119-493D-A0A6-290DB84713A1}"/>
                </a:ext>
              </a:extLst>
            </p:cNvPr>
            <p:cNvCxnSpPr/>
            <p:nvPr/>
          </p:nvCxnSpPr>
          <p:spPr>
            <a:xfrm flipV="1">
              <a:off x="3718148" y="4799339"/>
              <a:ext cx="864096" cy="65614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="" xmlns:a16="http://schemas.microsoft.com/office/drawing/2014/main" id="{0C0F1703-A4CE-41B0-9730-1BFFFA63D36A}"/>
                </a:ext>
              </a:extLst>
            </p:cNvPr>
            <p:cNvCxnSpPr/>
            <p:nvPr/>
          </p:nvCxnSpPr>
          <p:spPr>
            <a:xfrm flipV="1">
              <a:off x="4610743" y="4004209"/>
              <a:ext cx="4732276" cy="75052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="" xmlns:a16="http://schemas.microsoft.com/office/drawing/2014/main" id="{2CEDC779-FA4A-436B-B11A-808F3D1CDF4F}"/>
                </a:ext>
              </a:extLst>
            </p:cNvPr>
            <p:cNvCxnSpPr/>
            <p:nvPr/>
          </p:nvCxnSpPr>
          <p:spPr>
            <a:xfrm>
              <a:off x="9343019" y="3981029"/>
              <a:ext cx="495809" cy="81831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="" xmlns:a16="http://schemas.microsoft.com/office/drawing/2014/main" id="{F284BDA9-015A-426C-ABE2-E7EF2D896FAA}"/>
                </a:ext>
              </a:extLst>
            </p:cNvPr>
            <p:cNvCxnSpPr/>
            <p:nvPr/>
          </p:nvCxnSpPr>
          <p:spPr>
            <a:xfrm flipV="1">
              <a:off x="9118748" y="2132856"/>
              <a:ext cx="864096" cy="346883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="" xmlns:a16="http://schemas.microsoft.com/office/drawing/2014/main" id="{DB08F689-9E6C-48CA-8D27-1E049518E4CB}"/>
                </a:ext>
              </a:extLst>
            </p:cNvPr>
            <p:cNvCxnSpPr/>
            <p:nvPr/>
          </p:nvCxnSpPr>
          <p:spPr>
            <a:xfrm flipV="1">
              <a:off x="506439" y="4872260"/>
              <a:ext cx="217603" cy="1764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="" xmlns:a16="http://schemas.microsoft.com/office/drawing/2014/main" id="{87604A01-D62F-4423-B4E8-A2F748878CEA}"/>
                </a:ext>
              </a:extLst>
            </p:cNvPr>
            <p:cNvCxnSpPr/>
            <p:nvPr/>
          </p:nvCxnSpPr>
          <p:spPr>
            <a:xfrm flipV="1">
              <a:off x="914163" y="4872260"/>
              <a:ext cx="172515" cy="882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="" xmlns:a16="http://schemas.microsoft.com/office/drawing/2014/main" id="{BD0ED136-3286-4E68-9C2D-41967EB4F209}"/>
                </a:ext>
              </a:extLst>
            </p:cNvPr>
            <p:cNvCxnSpPr/>
            <p:nvPr/>
          </p:nvCxnSpPr>
          <p:spPr>
            <a:xfrm>
              <a:off x="9550796" y="5561535"/>
              <a:ext cx="0" cy="31573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Segnaposto contenuto 23">
            <a:extLst>
              <a:ext uri="{FF2B5EF4-FFF2-40B4-BE49-F238E27FC236}">
                <a16:creationId xmlns="" xmlns:a16="http://schemas.microsoft.com/office/drawing/2014/main" id="{7C997E1D-AB0A-4D08-B199-5659B0AA2129}"/>
              </a:ext>
            </a:extLst>
          </p:cNvPr>
          <p:cNvSpPr txBox="1">
            <a:spLocks/>
          </p:cNvSpPr>
          <p:nvPr/>
        </p:nvSpPr>
        <p:spPr>
          <a:xfrm>
            <a:off x="6433594" y="6289946"/>
            <a:ext cx="1307473" cy="437292"/>
          </a:xfrm>
          <a:prstGeom prst="ellipse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400" dirty="0" smtClean="0"/>
              <a:t>2008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4515" y="2852936"/>
            <a:ext cx="17200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agricola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37579" y="2924944"/>
            <a:ext cx="197294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industriale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58180" y="1988840"/>
            <a:ext cx="265450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it-IT" sz="1800" dirty="0" smtClean="0"/>
              <a:t>Società dell’informazione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1330796" y="3429000"/>
            <a:ext cx="324120" cy="72008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085819" y="3356992"/>
            <a:ext cx="432161" cy="5040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030541" y="2420888"/>
            <a:ext cx="756281" cy="4320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Banche come piattaforme</a:t>
            </a:r>
          </a:p>
          <a:p>
            <a:r>
              <a:rPr lang="it-IT" dirty="0" smtClean="0"/>
              <a:t>Pagamenti digitali (PSd2) e Servizi basati su API</a:t>
            </a:r>
          </a:p>
          <a:p>
            <a:pPr lvl="1"/>
            <a:r>
              <a:rPr lang="it-IT" dirty="0" smtClean="0"/>
              <a:t>Ecosistemi aperti, competitivi</a:t>
            </a:r>
          </a:p>
          <a:p>
            <a:pPr lvl="1"/>
            <a:r>
              <a:rPr lang="it-IT" dirty="0" smtClean="0"/>
              <a:t>Adeguamenti organizzativi e tecnologici</a:t>
            </a:r>
          </a:p>
          <a:p>
            <a:r>
              <a:rPr lang="it-IT" dirty="0" smtClean="0"/>
              <a:t>Open </a:t>
            </a:r>
            <a:r>
              <a:rPr lang="it-IT" dirty="0" err="1" smtClean="0"/>
              <a:t>Bancking</a:t>
            </a:r>
            <a:r>
              <a:rPr lang="it-IT" dirty="0" smtClean="0"/>
              <a:t> e nuove architetture infrastrutturali</a:t>
            </a:r>
          </a:p>
          <a:p>
            <a:r>
              <a:rPr lang="it-IT" dirty="0" smtClean="0"/>
              <a:t>User Experience e User Interface Design </a:t>
            </a:r>
          </a:p>
          <a:p>
            <a:r>
              <a:rPr lang="it-IT" dirty="0" smtClean="0"/>
              <a:t>Le OTT e la capacità di governo dei dati </a:t>
            </a:r>
            <a:r>
              <a:rPr lang="it-IT" dirty="0" smtClean="0"/>
              <a:t>digitali</a:t>
            </a:r>
          </a:p>
          <a:p>
            <a:r>
              <a:rPr lang="it-IT" dirty="0" err="1" smtClean="0"/>
              <a:t>IoT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08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La Transizione</a:t>
            </a:r>
            <a:br>
              <a:rPr lang="it-IT" sz="36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 salti </a:t>
            </a:r>
            <a:r>
              <a:rPr lang="it-IT" dirty="0"/>
              <a:t>delle crisi sistemiche </a:t>
            </a:r>
            <a:r>
              <a:rPr lang="it-IT" dirty="0" smtClean="0"/>
              <a:t>sono “Qualitativi” e non “Quantitativi”:</a:t>
            </a:r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Dalla potenza della </a:t>
            </a:r>
            <a:r>
              <a:rPr lang="it-IT" b="1" u="sng" dirty="0" smtClean="0"/>
              <a:t>mano con l’utensile</a:t>
            </a:r>
            <a:r>
              <a:rPr lang="is-IS" dirty="0" smtClean="0"/>
              <a:t>… al governo di un </a:t>
            </a:r>
            <a:r>
              <a:rPr lang="is-IS" b="1" u="sng" dirty="0" smtClean="0"/>
              <a:t>sistema macchinico di tipo meccanico</a:t>
            </a:r>
          </a:p>
          <a:p>
            <a:pPr lvl="1"/>
            <a:endParaRPr lang="it-IT" b="1" u="sng" dirty="0"/>
          </a:p>
          <a:p>
            <a:pPr lvl="1"/>
            <a:r>
              <a:rPr lang="it-IT" dirty="0" smtClean="0"/>
              <a:t>Dalla potenza delle </a:t>
            </a:r>
            <a:r>
              <a:rPr lang="it-IT" b="1" u="sng" dirty="0" smtClean="0"/>
              <a:t>tecnologie meccaniche</a:t>
            </a:r>
            <a:r>
              <a:rPr lang="is-IS" dirty="0" smtClean="0"/>
              <a:t>…</a:t>
            </a:r>
            <a:r>
              <a:rPr lang="it-IT" dirty="0" smtClean="0"/>
              <a:t> a quella delle </a:t>
            </a:r>
            <a:r>
              <a:rPr lang="it-IT" b="1" u="sng" dirty="0" smtClean="0"/>
              <a:t>tecnologie cognitive (digitale)</a:t>
            </a:r>
          </a:p>
          <a:p>
            <a:pPr lvl="1"/>
            <a:endParaRPr lang="it-IT" b="1" u="sng" dirty="0"/>
          </a:p>
          <a:p>
            <a:pPr lvl="1"/>
            <a:r>
              <a:rPr lang="it-IT" b="1" u="sng" dirty="0" smtClean="0"/>
              <a:t>La “progressione esponenziale” della legge di Moore: </a:t>
            </a:r>
            <a:r>
              <a:rPr lang="it-IT" b="1" u="sng" dirty="0"/>
              <a:t>la </a:t>
            </a:r>
            <a:r>
              <a:rPr lang="it-IT" b="1" u="sng" dirty="0" smtClean="0"/>
              <a:t>qualità produce un livello nuovo di quantità 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14528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F2A5C75-525B-4792-AD70-FC584AEF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Analisi dello sviluppo umano </a:t>
            </a:r>
            <a:br>
              <a:rPr lang="it-IT" sz="4000" dirty="0"/>
            </a:br>
            <a:r>
              <a:rPr lang="it-IT" sz="4000" dirty="0"/>
              <a:t>(Ian Morris 2011)</a:t>
            </a:r>
          </a:p>
        </p:txBody>
      </p:sp>
      <p:pic>
        <p:nvPicPr>
          <p:cNvPr id="9" name="Segnaposto contenuto 8" descr="Immagine che contiene screenshot&#10;&#10;Descrizione generata con affidabilità molto elevata">
            <a:extLst>
              <a:ext uri="{FF2B5EF4-FFF2-40B4-BE49-F238E27FC236}">
                <a16:creationId xmlns="" xmlns:a16="http://schemas.microsoft.com/office/drawing/2014/main" id="{182B11C3-301E-48DB-8F32-29C52B18F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6" y="1965326"/>
            <a:ext cx="5617548" cy="4410075"/>
          </a:xfrm>
        </p:spPr>
      </p:pic>
    </p:spTree>
    <p:extLst>
      <p:ext uri="{BB962C8B-B14F-4D97-AF65-F5344CB8AC3E}">
        <p14:creationId xmlns:p14="http://schemas.microsoft.com/office/powerpoint/2010/main" val="26662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DCA3673-CDE4-40C5-9FA8-F89874CFBA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5756E8F-499C-4533-BBE8-309C3E8D9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FFFD040-32A9-4D2B-86CA-599D030A4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79292" y="2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63205CA-B7FF-4C25-A4C8-3BBBCE19D9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371932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DAC2E06-2631-44BA-B5B2-02A2757A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753228"/>
            <a:ext cx="3102092" cy="108093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Limiti cognitivi umani</a:t>
            </a:r>
            <a:endParaRPr lang="it-IT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06E3F32-3C1A-4B6E-AF26-8A15A78856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3"/>
            <a:ext cx="3717036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0D0D1E9-4309-44F4-9AC4-B67847B9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35" y="2336873"/>
            <a:ext cx="3034498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/>
              <a:t>Comprendere la </a:t>
            </a:r>
            <a:r>
              <a:rPr lang="it-IT" sz="3600" b="1" u="sng" dirty="0" smtClean="0"/>
              <a:t>progressione </a:t>
            </a:r>
            <a:r>
              <a:rPr lang="it-IT" sz="3600" b="1" u="sng" dirty="0"/>
              <a:t>esponenziale</a:t>
            </a:r>
            <a:r>
              <a:rPr lang="it-IT" sz="3600" dirty="0"/>
              <a:t>: la casella 33 della scacchiera</a:t>
            </a:r>
          </a:p>
          <a:p>
            <a:endParaRPr 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F7EFE0D-AF22-4446-9FB9-740A70921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068" y="1775425"/>
            <a:ext cx="4702109" cy="33071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6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9C2B48-3899-4B1D-B526-C35DFD16BC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A89A43D-53DA-411B-94AD-DEEF9B654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D844A84-2EA4-4FF5-83FD-E14C9E8D7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A23D1B2-B408-4913-9A1D-051C9DB38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189E329-C38B-4230-A181-B6B8BB9E1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D77D54DE-D35C-41CF-B0BE-209030A71D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1BE412D-E43A-40F7-9D40-9A608E43CD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9144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F1DCE60-EE3E-40AD-A094-D46BBD7D91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83396" y="2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FD92A14-1D99-4216-ACAD-12048C4DF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7"/>
            <a:ext cx="3723894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5AB53B8-E9E6-4D13-AEB2-716CF5D06C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838766"/>
            <a:ext cx="3723425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5F7D04-2871-49CB-816E-AC5FF072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2" y="2063262"/>
            <a:ext cx="2804458" cy="1365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dirty="0" err="1" smtClean="0"/>
              <a:t>Progressione</a:t>
            </a:r>
            <a:r>
              <a:rPr lang="en-US" sz="3600" dirty="0" smtClean="0"/>
              <a:t> </a:t>
            </a:r>
            <a:r>
              <a:rPr lang="en-US" sz="3600" dirty="0" err="1" smtClean="0"/>
              <a:t>esponenziale</a:t>
            </a:r>
            <a:endParaRPr lang="en-US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BCC8EC9-DE57-4AC5-A1F0-C3007543E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3" y="5101298"/>
            <a:ext cx="2804458" cy="111662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n-US" dirty="0" err="1"/>
              <a:t>Esempio</a:t>
            </a:r>
            <a:r>
              <a:rPr lang="en-US" dirty="0"/>
              <a:t> di «</a:t>
            </a:r>
            <a:r>
              <a:rPr lang="en-US" dirty="0" err="1"/>
              <a:t>Incapacità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/>
              <a:t>comprensione</a:t>
            </a:r>
            <a:r>
              <a:rPr lang="en-US" dirty="0" smtClean="0"/>
              <a:t>»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EB1CF495-631A-472C-8BF2-60633A204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455" y="832991"/>
            <a:ext cx="4695723" cy="519201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4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3E873B8-424B-4825-A2FD-8F6AE761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su il </a:t>
            </a:r>
            <a:r>
              <a:rPr lang="it-IT" dirty="0" smtClean="0"/>
              <a:t>salario – legge di Moore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D7771B8-DBD0-42FC-A750-2EA05F7D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1958 salario…… 40 €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6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3E873B8-424B-4825-A2FD-8F6AE761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su il salario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D7771B8-DBD0-42FC-A750-2EA05F7D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1958 salario…… 40</a:t>
            </a:r>
          </a:p>
          <a:p>
            <a:r>
              <a:rPr lang="it-IT" dirty="0"/>
              <a:t>1968 salario….. 40.960</a:t>
            </a:r>
          </a:p>
          <a:p>
            <a:r>
              <a:rPr lang="it-IT" dirty="0"/>
              <a:t>1978 salario….. 41.943.040,00 €</a:t>
            </a:r>
          </a:p>
          <a:p>
            <a:r>
              <a:rPr lang="it-IT" dirty="0"/>
              <a:t>1988 salario …. 10.737.418.240,00 € </a:t>
            </a:r>
          </a:p>
          <a:p>
            <a:r>
              <a:rPr lang="it-IT" dirty="0"/>
              <a:t>1998 salario …. 10.995.116.277.760,00 €</a:t>
            </a:r>
          </a:p>
          <a:p>
            <a:r>
              <a:rPr lang="it-IT" dirty="0"/>
              <a:t>2008 salario …. 11.258.999.068.426.200,00 €</a:t>
            </a:r>
          </a:p>
          <a:p>
            <a:r>
              <a:rPr lang="it-IT" dirty="0"/>
              <a:t>2018 salario …. 11.529.215.046.068.500.000,00 € </a:t>
            </a:r>
          </a:p>
          <a:p>
            <a:r>
              <a:rPr lang="it-IT" dirty="0"/>
              <a:t>… e per il 2019…?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5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3E873B8-424B-4825-A2FD-8F6AE761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su il salario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D7771B8-DBD0-42FC-A750-2EA05F7D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4400" dirty="0"/>
          </a:p>
          <a:p>
            <a:pPr marL="0" indent="0">
              <a:buNone/>
            </a:pPr>
            <a:endParaRPr lang="it-IT" sz="4400" dirty="0"/>
          </a:p>
          <a:p>
            <a:pPr marL="0" indent="0">
              <a:buNone/>
            </a:pPr>
            <a:r>
              <a:rPr lang="it-IT" sz="4400" dirty="0"/>
              <a:t>46.(116.860.184).(273.900.000),00 €</a:t>
            </a:r>
          </a:p>
          <a:p>
            <a:pPr marL="0" indent="0">
              <a:buNone/>
            </a:pPr>
            <a:r>
              <a:rPr lang="it-IT" sz="4400" dirty="0"/>
              <a:t>46 quintilioni di €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64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Progressione esponenziale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sz="4400" b="1" u="sng" dirty="0" smtClean="0"/>
          </a:p>
          <a:p>
            <a:r>
              <a:rPr lang="it-IT" sz="4400" b="1" u="sng" dirty="0" smtClean="0"/>
              <a:t>In soli 18 mesi effettueremo lo stesso salto fatto dal 1958 ad oggi</a:t>
            </a:r>
          </a:p>
          <a:p>
            <a:endParaRPr lang="it-IT" sz="4400" b="1" u="sng" dirty="0" smtClean="0"/>
          </a:p>
          <a:p>
            <a:r>
              <a:rPr lang="it-IT" sz="4400" b="1" u="sng" dirty="0" smtClean="0"/>
              <a:t>Dai 40 euro ai 46 quintilioni </a:t>
            </a:r>
            <a:endParaRPr lang="it-IT" sz="4400" b="1" u="sng" dirty="0"/>
          </a:p>
        </p:txBody>
      </p:sp>
    </p:spTree>
    <p:extLst>
      <p:ext uri="{BB962C8B-B14F-4D97-AF65-F5344CB8AC3E}">
        <p14:creationId xmlns:p14="http://schemas.microsoft.com/office/powerpoint/2010/main" val="29786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La trasformazione del digitale e il lavoro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dirty="0"/>
              <a:t>Dal giudizio sulla «Crisi»</a:t>
            </a:r>
          </a:p>
          <a:p>
            <a:pPr lvl="0" rtl="0"/>
            <a:r>
              <a:rPr lang="it-IT" dirty="0"/>
              <a:t>D</a:t>
            </a:r>
            <a:r>
              <a:rPr lang="it-IT" dirty="0" smtClean="0"/>
              <a:t>ue approcci politici e sociali:</a:t>
            </a:r>
            <a:endParaRPr lang="it-IT" dirty="0"/>
          </a:p>
          <a:p>
            <a:pPr lvl="1"/>
            <a:r>
              <a:rPr lang="it-IT" dirty="0" smtClean="0"/>
              <a:t>Lotta di “trincea” </a:t>
            </a:r>
            <a:r>
              <a:rPr lang="it-IT" dirty="0"/>
              <a:t>tra i soggetti che </a:t>
            </a:r>
            <a:r>
              <a:rPr lang="it-IT" dirty="0" smtClean="0"/>
              <a:t>si erano “stabilizzati” </a:t>
            </a:r>
            <a:r>
              <a:rPr lang="it-IT" dirty="0"/>
              <a:t>all’interno </a:t>
            </a:r>
            <a:r>
              <a:rPr lang="it-IT" dirty="0" smtClean="0"/>
              <a:t>del sistema </a:t>
            </a:r>
            <a:r>
              <a:rPr lang="it-IT" dirty="0" err="1" smtClean="0"/>
              <a:t>pre</a:t>
            </a:r>
            <a:r>
              <a:rPr lang="it-IT" dirty="0" smtClean="0"/>
              <a:t>-esistente</a:t>
            </a:r>
            <a:endParaRPr lang="it-IT" dirty="0"/>
          </a:p>
          <a:p>
            <a:pPr lvl="1"/>
            <a:r>
              <a:rPr lang="it-IT" dirty="0" smtClean="0"/>
              <a:t>Utilizzo dei </a:t>
            </a:r>
            <a:r>
              <a:rPr lang="it-IT" dirty="0"/>
              <a:t>bisogni dei nuovi soggetti antagonisti emergenti nella fase di transizione</a:t>
            </a:r>
          </a:p>
          <a:p>
            <a:pPr marL="27432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8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dirty="0" smtClean="0"/>
              <a:t>transizione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800" dirty="0" smtClean="0"/>
              <a:t>La </a:t>
            </a:r>
            <a:r>
              <a:rPr lang="it-IT" sz="4800" dirty="0"/>
              <a:t>fase </a:t>
            </a:r>
            <a:endParaRPr lang="it-IT" sz="4800" dirty="0" smtClean="0"/>
          </a:p>
          <a:p>
            <a:pPr marL="0" indent="0" algn="ctr">
              <a:buNone/>
            </a:pPr>
            <a:r>
              <a:rPr lang="it-IT" sz="4800" dirty="0" smtClean="0"/>
              <a:t>e </a:t>
            </a:r>
          </a:p>
          <a:p>
            <a:pPr marL="0" indent="0" algn="ctr">
              <a:buNone/>
            </a:pPr>
            <a:r>
              <a:rPr lang="it-IT" sz="4800" dirty="0" smtClean="0"/>
              <a:t>le </a:t>
            </a:r>
            <a:r>
              <a:rPr lang="it-IT" sz="4800" dirty="0"/>
              <a:t>prospettive </a:t>
            </a:r>
            <a:r>
              <a:rPr lang="it-IT" sz="4800" dirty="0" smtClean="0"/>
              <a:t>del lavoro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9686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Banche e tecnologia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>
                <a:effectLst/>
              </a:rPr>
              <a:t>All’inizio del 2018 Abu </a:t>
            </a:r>
            <a:r>
              <a:rPr lang="it-IT" dirty="0">
                <a:effectLst/>
              </a:rPr>
              <a:t>Dhabi ha lanciato la fase pilota di un progetto quinquennale per Smart </a:t>
            </a:r>
            <a:r>
              <a:rPr lang="it-IT" dirty="0" err="1">
                <a:effectLst/>
              </a:rPr>
              <a:t>Cities</a:t>
            </a:r>
            <a:r>
              <a:rPr lang="it-IT" dirty="0">
                <a:effectLst/>
              </a:rPr>
              <a:t> e Intelligenza Artificiale, denominato progetto </a:t>
            </a:r>
            <a:r>
              <a:rPr lang="it-IT" dirty="0" err="1">
                <a:effectLst/>
              </a:rPr>
              <a:t>Zayed</a:t>
            </a:r>
            <a:r>
              <a:rPr lang="it-IT" dirty="0">
                <a:effectLst/>
              </a:rPr>
              <a:t> Smart City, </a:t>
            </a:r>
            <a:r>
              <a:rPr lang="it-IT" dirty="0" smtClean="0">
                <a:effectLst/>
              </a:rPr>
              <a:t>per </a:t>
            </a:r>
            <a:r>
              <a:rPr lang="it-IT" dirty="0">
                <a:effectLst/>
              </a:rPr>
              <a:t>convalidarne casi di utilizzo e redditività. </a:t>
            </a:r>
            <a:endParaRPr lang="it-IT" dirty="0" smtClean="0">
              <a:effectLst/>
            </a:endParaRPr>
          </a:p>
          <a:p>
            <a:r>
              <a:rPr lang="it-IT" dirty="0">
                <a:effectLst/>
              </a:rPr>
              <a:t>I dieci casi d’uso includono monitoraggio di: </a:t>
            </a:r>
          </a:p>
          <a:p>
            <a:pPr lvl="1"/>
            <a:r>
              <a:rPr lang="it-IT" dirty="0">
                <a:effectLst/>
              </a:rPr>
              <a:t>qualità dell’aria </a:t>
            </a:r>
          </a:p>
          <a:p>
            <a:pPr lvl="1"/>
            <a:r>
              <a:rPr lang="it-IT" dirty="0">
                <a:effectLst/>
              </a:rPr>
              <a:t>attività e logistica</a:t>
            </a:r>
          </a:p>
          <a:p>
            <a:pPr lvl="1"/>
            <a:r>
              <a:rPr lang="it-IT" dirty="0">
                <a:effectLst/>
              </a:rPr>
              <a:t>salute strutturale </a:t>
            </a:r>
          </a:p>
          <a:p>
            <a:pPr lvl="1"/>
            <a:r>
              <a:rPr lang="it-IT" dirty="0">
                <a:effectLst/>
              </a:rPr>
              <a:t>misurazione dell’acqua </a:t>
            </a:r>
          </a:p>
          <a:p>
            <a:pPr lvl="1"/>
            <a:r>
              <a:rPr lang="it-IT" dirty="0">
                <a:effectLst/>
              </a:rPr>
              <a:t>rilevamento del punteruolo rosso della palma </a:t>
            </a:r>
          </a:p>
          <a:p>
            <a:pPr lvl="1"/>
            <a:r>
              <a:rPr lang="it-IT" dirty="0">
                <a:effectLst/>
              </a:rPr>
              <a:t>illuminazione stradale </a:t>
            </a:r>
          </a:p>
          <a:p>
            <a:pPr lvl="1"/>
            <a:r>
              <a:rPr lang="it-IT" dirty="0">
                <a:effectLst/>
              </a:rPr>
              <a:t>parcheggio intelligente </a:t>
            </a:r>
          </a:p>
          <a:p>
            <a:pPr lvl="1"/>
            <a:r>
              <a:rPr lang="it-IT" dirty="0">
                <a:effectLst/>
              </a:rPr>
              <a:t>gestione dei rifiuti </a:t>
            </a:r>
          </a:p>
          <a:p>
            <a:pPr lvl="1"/>
            <a:r>
              <a:rPr lang="it-IT" dirty="0">
                <a:effectLst/>
              </a:rPr>
              <a:t>monitoraggio del serbatoio di stoccaggio dell’acqua</a:t>
            </a:r>
          </a:p>
          <a:p>
            <a:pPr lvl="1"/>
            <a:r>
              <a:rPr lang="it-IT" dirty="0">
                <a:effectLst/>
              </a:rPr>
              <a:t>monitoraggio delle piscine.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92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Elenco di tutte le trasformazioni che stanno accadendo?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00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Elenco di tutte le trasformazioni che stanno accadendo?</a:t>
            </a:r>
          </a:p>
          <a:p>
            <a:r>
              <a:rPr lang="it-IT" sz="2200" dirty="0" smtClean="0"/>
              <a:t>Esempi di impatti </a:t>
            </a:r>
          </a:p>
        </p:txBody>
      </p:sp>
    </p:spTree>
    <p:extLst>
      <p:ext uri="{BB962C8B-B14F-4D97-AF65-F5344CB8AC3E}">
        <p14:creationId xmlns:p14="http://schemas.microsoft.com/office/powerpoint/2010/main" val="29006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Elenco di tutte le trasformazioni che stanno accadendo?</a:t>
            </a:r>
          </a:p>
          <a:p>
            <a:r>
              <a:rPr lang="it-IT" sz="2200" dirty="0" smtClean="0"/>
              <a:t>Esempi di impatti </a:t>
            </a:r>
          </a:p>
          <a:p>
            <a:pPr lvl="1"/>
            <a:r>
              <a:rPr lang="it-IT" sz="2000" dirty="0" smtClean="0"/>
              <a:t>Riduzioni di organici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49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Elenco di tutte le trasformazioni che stanno accadendo?</a:t>
            </a:r>
          </a:p>
          <a:p>
            <a:r>
              <a:rPr lang="it-IT" sz="2200" dirty="0" smtClean="0"/>
              <a:t>Esempi di impatti </a:t>
            </a:r>
          </a:p>
          <a:p>
            <a:pPr lvl="1"/>
            <a:r>
              <a:rPr lang="it-IT" sz="2000" dirty="0" smtClean="0"/>
              <a:t>Riduzioni di organici</a:t>
            </a:r>
          </a:p>
          <a:p>
            <a:pPr lvl="1"/>
            <a:r>
              <a:rPr lang="it-IT" sz="2000" dirty="0" smtClean="0"/>
              <a:t>Modifiche delle competenze e delle professionalità richieste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05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Elenco di tutte le trasformazioni che stanno accadendo?</a:t>
            </a:r>
          </a:p>
          <a:p>
            <a:r>
              <a:rPr lang="it-IT" sz="2200" dirty="0" smtClean="0"/>
              <a:t>Esempi di impatti </a:t>
            </a:r>
          </a:p>
          <a:p>
            <a:pPr lvl="1"/>
            <a:r>
              <a:rPr lang="it-IT" sz="2000" dirty="0" smtClean="0"/>
              <a:t>Riduzioni di organici</a:t>
            </a:r>
          </a:p>
          <a:p>
            <a:pPr lvl="1"/>
            <a:r>
              <a:rPr lang="it-IT" sz="2000" dirty="0" smtClean="0"/>
              <a:t>Modifiche delle competenze e delle professionalità richieste</a:t>
            </a:r>
          </a:p>
          <a:p>
            <a:pPr lvl="1"/>
            <a:r>
              <a:rPr lang="it-IT" sz="2000" dirty="0" smtClean="0"/>
              <a:t>Percezioni di obsolescenza individuale e del lavoro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12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Elenco di tutte le trasformazioni che stanno accadendo?</a:t>
            </a:r>
          </a:p>
          <a:p>
            <a:r>
              <a:rPr lang="it-IT" sz="2200" dirty="0" smtClean="0"/>
              <a:t>Esempi di impatti </a:t>
            </a:r>
          </a:p>
          <a:p>
            <a:pPr lvl="1"/>
            <a:r>
              <a:rPr lang="it-IT" sz="2000" dirty="0" smtClean="0"/>
              <a:t>Riduzioni di organici</a:t>
            </a:r>
          </a:p>
          <a:p>
            <a:pPr lvl="1"/>
            <a:r>
              <a:rPr lang="it-IT" sz="2000" dirty="0" smtClean="0"/>
              <a:t>Modifiche delle competenze e delle professionalità richieste</a:t>
            </a:r>
          </a:p>
          <a:p>
            <a:pPr lvl="1"/>
            <a:r>
              <a:rPr lang="it-IT" sz="2000" dirty="0" smtClean="0"/>
              <a:t>Percezioni di obsolescenza individuale e del lavoro</a:t>
            </a:r>
          </a:p>
          <a:p>
            <a:pPr lvl="1"/>
            <a:r>
              <a:rPr lang="it-IT" sz="2000" dirty="0" smtClean="0"/>
              <a:t>Necessità di coperture “salariate” per gli esclusi (vecchi e nuovi)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42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 smtClean="0"/>
              <a:t>Elenco di tutte le trasformazioni che stanno accadendo?</a:t>
            </a:r>
          </a:p>
          <a:p>
            <a:r>
              <a:rPr lang="it-IT" sz="2200" dirty="0" smtClean="0"/>
              <a:t>Esempi di impatti </a:t>
            </a:r>
          </a:p>
          <a:p>
            <a:pPr lvl="1"/>
            <a:r>
              <a:rPr lang="it-IT" sz="2000" dirty="0" smtClean="0"/>
              <a:t>Riduzioni di organici</a:t>
            </a:r>
          </a:p>
          <a:p>
            <a:pPr lvl="1"/>
            <a:r>
              <a:rPr lang="it-IT" sz="2000" dirty="0" smtClean="0"/>
              <a:t>Modifiche delle competenze e delle professionalità richieste</a:t>
            </a:r>
          </a:p>
          <a:p>
            <a:pPr lvl="1"/>
            <a:r>
              <a:rPr lang="it-IT" sz="2000" dirty="0" smtClean="0"/>
              <a:t>Percezioni di obsolescenza individuale e del lavoro</a:t>
            </a:r>
          </a:p>
          <a:p>
            <a:pPr lvl="1"/>
            <a:r>
              <a:rPr lang="it-IT" sz="2000" dirty="0" smtClean="0"/>
              <a:t>Necessità di coperture “salariate” per gli esclusi (vecchi e nuovi)</a:t>
            </a:r>
          </a:p>
          <a:p>
            <a:pPr lvl="1"/>
            <a:r>
              <a:rPr lang="it-IT" sz="2000" dirty="0" smtClean="0"/>
              <a:t>Aziende a rete, delocalizzazioni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20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smtClean="0"/>
              <a:t>La </a:t>
            </a:r>
            <a:r>
              <a:rPr lang="it-IT" sz="3600" b="1" u="sng" dirty="0" err="1" smtClean="0"/>
              <a:t>digital</a:t>
            </a:r>
            <a:r>
              <a:rPr lang="it-IT" sz="3600" b="1" u="sng" dirty="0" smtClean="0"/>
              <a:t> </a:t>
            </a:r>
            <a:r>
              <a:rPr lang="it-IT" sz="3600" b="1" u="sng" dirty="0" err="1" smtClean="0"/>
              <a:t>disprution</a:t>
            </a:r>
            <a:r>
              <a:rPr lang="it-IT" sz="3600" b="1" u="sng" dirty="0" smtClean="0"/>
              <a:t> </a:t>
            </a:r>
            <a:endParaRPr lang="it-IT" sz="3600" dirty="0" smtClean="0"/>
          </a:p>
          <a:p>
            <a:pPr lvl="1"/>
            <a:r>
              <a:rPr lang="it-IT" sz="3200" dirty="0" smtClean="0"/>
              <a:t>Le aziende parlano di rivoluzione, </a:t>
            </a:r>
          </a:p>
          <a:p>
            <a:pPr lvl="1"/>
            <a:r>
              <a:rPr lang="it-IT" sz="3200" dirty="0" smtClean="0"/>
              <a:t>rottura della proprietà come fattore produttivo e valore sociale</a:t>
            </a:r>
          </a:p>
          <a:p>
            <a:pPr lvl="1"/>
            <a:r>
              <a:rPr lang="it-IT" sz="3200" dirty="0" smtClean="0"/>
              <a:t>disintermediazione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93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600" dirty="0" smtClean="0"/>
              <a:t>La potenza, l’ubiquità e l’</a:t>
            </a:r>
            <a:r>
              <a:rPr lang="it-IT" sz="3600" dirty="0" err="1" smtClean="0"/>
              <a:t>isomorfità</a:t>
            </a:r>
            <a:r>
              <a:rPr lang="it-IT" sz="3600" dirty="0" smtClean="0"/>
              <a:t> della rivoluzione digitale rischia di oscurare il “senso” di marcia del processo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4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2D648C-38FF-4885-8B23-9DDA2863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e le prospettive </a:t>
            </a:r>
            <a:r>
              <a:rPr lang="it-IT" dirty="0" smtClean="0"/>
              <a:t>del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E209764-5DDD-49CF-9C68-6844B4F2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Tutto dipende da dove pensiamo di stare nel ciclo</a:t>
            </a:r>
          </a:p>
          <a:p>
            <a:r>
              <a:rPr lang="it-IT" dirty="0"/>
              <a:t>Di quale «crisi» si parla </a:t>
            </a:r>
          </a:p>
          <a:p>
            <a:r>
              <a:rPr lang="it-IT" dirty="0"/>
              <a:t>Dalla prospettiva con cui si guarda la </a:t>
            </a:r>
            <a:r>
              <a:rPr lang="it-IT" dirty="0" smtClean="0"/>
              <a:t>fase</a:t>
            </a:r>
            <a:r>
              <a:rPr lang="is-IS" dirty="0" smtClean="0"/>
              <a:t>….</a:t>
            </a:r>
          </a:p>
          <a:p>
            <a:r>
              <a:rPr lang="is-IS" dirty="0" smtClean="0"/>
              <a:t>...</a:t>
            </a:r>
            <a:r>
              <a:rPr lang="it-IT" dirty="0" smtClean="0"/>
              <a:t> </a:t>
            </a:r>
            <a:r>
              <a:rPr lang="it-IT" dirty="0"/>
              <a:t>si possono dispiegare ipotesi di lavoro </a:t>
            </a:r>
            <a:r>
              <a:rPr lang="it-IT" dirty="0" smtClean="0"/>
              <a:t>sociale e politico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02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a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Orbita.thmx</Template>
  <TotalTime>491</TotalTime>
  <Words>3492</Words>
  <Application>Microsoft Macintosh PowerPoint</Application>
  <PresentationFormat>Presentazione su schermo (4:3)</PresentationFormat>
  <Paragraphs>612</Paragraphs>
  <Slides>123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123</vt:i4>
      </vt:variant>
    </vt:vector>
  </HeadingPairs>
  <TitlesOfParts>
    <vt:vector size="124" baseType="lpstr">
      <vt:lpstr>Orbita</vt:lpstr>
      <vt:lpstr>Blockchain:  apriamo i confini alle nuove frontiere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Banche e tecnologia</vt:lpstr>
      <vt:lpstr>Schema dell’organizzazione del lavoro bancario</vt:lpstr>
      <vt:lpstr>Banche e tecnologia</vt:lpstr>
      <vt:lpstr>Banche e tecnologia</vt:lpstr>
      <vt:lpstr>Banche e tecnologia</vt:lpstr>
      <vt:lpstr>Banche e tecnologia</vt:lpstr>
      <vt:lpstr>La rivoluzione Blockchain</vt:lpstr>
      <vt:lpstr>La rivoluzione Blockchain</vt:lpstr>
      <vt:lpstr>La rivoluzione digitale</vt:lpstr>
      <vt:lpstr>La rivoluzione digitale</vt:lpstr>
      <vt:lpstr>La rivoluzione digitale</vt:lpstr>
      <vt:lpstr>La rivoluzione digitale</vt:lpstr>
      <vt:lpstr>La rivoluzione digitale</vt:lpstr>
      <vt:lpstr>La rivoluzione digitale</vt:lpstr>
      <vt:lpstr>La rivoluzione digitale</vt:lpstr>
      <vt:lpstr>La rivoluzione digitale</vt:lpstr>
      <vt:lpstr>La rivoluzione digitale</vt:lpstr>
      <vt:lpstr>La rivoluzione digitale</vt:lpstr>
      <vt:lpstr>La rivoluzione digitale</vt:lpstr>
      <vt:lpstr>La rivoluzione digitale</vt:lpstr>
      <vt:lpstr>La rivoluzione Blockchain</vt:lpstr>
      <vt:lpstr>La rivoluzione Blockchain</vt:lpstr>
      <vt:lpstr>La rivoluzione Blockchain</vt:lpstr>
      <vt:lpstr>La rivoluzione Blockchain</vt:lpstr>
      <vt:lpstr>La rivoluzione Blockchain</vt:lpstr>
      <vt:lpstr>La rivoluzione Blockchain</vt:lpstr>
      <vt:lpstr>La rivoluzione Blockchain</vt:lpstr>
      <vt:lpstr>La rivoluzione Blockchain</vt:lpstr>
      <vt:lpstr>La rivoluzione Blockchain</vt:lpstr>
      <vt:lpstr>La rivoluzione Blockchain</vt:lpstr>
      <vt:lpstr>La rivoluzione Blockchain</vt:lpstr>
      <vt:lpstr>Blockchain</vt:lpstr>
      <vt:lpstr>Blockchain</vt:lpstr>
      <vt:lpstr>Sviluppo</vt:lpstr>
      <vt:lpstr>IoT</vt:lpstr>
      <vt:lpstr>IoT</vt:lpstr>
      <vt:lpstr>IoT</vt:lpstr>
      <vt:lpstr>IoT</vt:lpstr>
      <vt:lpstr>IoT</vt:lpstr>
      <vt:lpstr>Cosa abilita la Blockchain</vt:lpstr>
      <vt:lpstr>Cosa produce questo cambiamento?</vt:lpstr>
      <vt:lpstr>Una fase di transizione</vt:lpstr>
      <vt:lpstr>Una fase di transizione</vt:lpstr>
      <vt:lpstr>Una fase di transizione</vt:lpstr>
      <vt:lpstr>Una fase di transizione</vt:lpstr>
      <vt:lpstr>Il lavoro oggi</vt:lpstr>
      <vt:lpstr>La transizione </vt:lpstr>
      <vt:lpstr>La Transizione </vt:lpstr>
      <vt:lpstr>La Transizione </vt:lpstr>
      <vt:lpstr>La Transizione </vt:lpstr>
      <vt:lpstr>La Transizione </vt:lpstr>
      <vt:lpstr>La Transizione </vt:lpstr>
      <vt:lpstr>La Transizione </vt:lpstr>
      <vt:lpstr>La Transizione </vt:lpstr>
      <vt:lpstr>Differenza tra crisi congiunturali e sistemiche</vt:lpstr>
      <vt:lpstr>Differenza tra crisi congiunturali e sistemiche</vt:lpstr>
      <vt:lpstr>La transizione </vt:lpstr>
      <vt:lpstr>I passaggi sistemici</vt:lpstr>
      <vt:lpstr>I passaggi sistemici</vt:lpstr>
      <vt:lpstr>I passaggi sistemici</vt:lpstr>
      <vt:lpstr>I passaggi sistemici</vt:lpstr>
      <vt:lpstr>I passaggi sistemici</vt:lpstr>
      <vt:lpstr>I passaggi sistemici</vt:lpstr>
      <vt:lpstr>La Transizione </vt:lpstr>
      <vt:lpstr>Analisi dello sviluppo umano  (Ian Morris 2011)</vt:lpstr>
      <vt:lpstr>Limiti cognitivi umani</vt:lpstr>
      <vt:lpstr>Progressione esponenziale</vt:lpstr>
      <vt:lpstr>Esempio su il salario – legge di Moore</vt:lpstr>
      <vt:lpstr>Esempio su il salario</vt:lpstr>
      <vt:lpstr>Esempio su il salario</vt:lpstr>
      <vt:lpstr>Progressione esponenziale</vt:lpstr>
      <vt:lpstr>La trasformazione del digitale e il lavoro</vt:lpstr>
      <vt:lpstr>La transizione</vt:lpstr>
      <vt:lpstr>La fase e le prospettive del lavoro</vt:lpstr>
      <vt:lpstr>La fase e le prospettive del lavoro</vt:lpstr>
      <vt:lpstr>La fase e le prospettive del lavoro</vt:lpstr>
      <vt:lpstr>La fase e le prospettive del lavoro</vt:lpstr>
      <vt:lpstr>La fase e le prospettive del lavoro</vt:lpstr>
      <vt:lpstr>La fase e le prospettive del lavoro</vt:lpstr>
      <vt:lpstr>La fase e le prospettive del lavoro</vt:lpstr>
      <vt:lpstr>La fase e le prospettive del lavoro</vt:lpstr>
      <vt:lpstr>La fase e le prospettive del lavoro</vt:lpstr>
      <vt:lpstr>La fase e le prospettive del lavoro</vt:lpstr>
      <vt:lpstr>La fase e le prospettive del lavoro</vt:lpstr>
      <vt:lpstr>La fase e le prospettive del lavoro</vt:lpstr>
      <vt:lpstr>Il lavoro è storicamente dato</vt:lpstr>
      <vt:lpstr>Il lavoro è storicamente dato</vt:lpstr>
      <vt:lpstr>Il lavoro è storicamente dato</vt:lpstr>
      <vt:lpstr>Il lavoro è storicamente dato</vt:lpstr>
      <vt:lpstr>Il lavoro è storicamente dato</vt:lpstr>
      <vt:lpstr>Il lavoro è storicamente dato</vt:lpstr>
      <vt:lpstr>Il lavoro è storicamente dato</vt:lpstr>
      <vt:lpstr>Il lavoro è storicamente dato</vt:lpstr>
      <vt:lpstr>Il lavoro nell'era digitale</vt:lpstr>
      <vt:lpstr>La trasformazione del digitale e il lavoro</vt:lpstr>
      <vt:lpstr>La prima fase della digitalizzazione</vt:lpstr>
      <vt:lpstr>Il lavoro salariato e altri lavori</vt:lpstr>
      <vt:lpstr>Organizzazione del lavoro nel capitalismo</vt:lpstr>
      <vt:lpstr>Il lavoro salariato e altri lavori</vt:lpstr>
      <vt:lpstr>Il lavoro salariato e altri lavori</vt:lpstr>
      <vt:lpstr>Il lavoro salariato e altri lavori</vt:lpstr>
      <vt:lpstr>Il lavoro salariato e altri lavori</vt:lpstr>
      <vt:lpstr>Digitale e strutture cognitive</vt:lpstr>
      <vt:lpstr>Digitale e strutture cognitive</vt:lpstr>
      <vt:lpstr>Organizzazione del lavoro nel capitalismo</vt:lpstr>
      <vt:lpstr>Bibliografia personale </vt:lpstr>
      <vt:lpstr>FINE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Blockchain:  apriamo i confini alle nuove frontiere</dc:title>
  <dc:creator>io io</dc:creator>
  <cp:lastModifiedBy>io io</cp:lastModifiedBy>
  <cp:revision>39</cp:revision>
  <dcterms:created xsi:type="dcterms:W3CDTF">2018-10-29T14:55:23Z</dcterms:created>
  <dcterms:modified xsi:type="dcterms:W3CDTF">2018-11-03T17:43:13Z</dcterms:modified>
</cp:coreProperties>
</file>